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66" r:id="rId2"/>
    <p:sldId id="259" r:id="rId3"/>
    <p:sldId id="260" r:id="rId4"/>
    <p:sldId id="261" r:id="rId5"/>
    <p:sldId id="263" r:id="rId6"/>
    <p:sldId id="264" r:id="rId7"/>
    <p:sldId id="267" r:id="rId8"/>
    <p:sldId id="268" r:id="rId9"/>
    <p:sldId id="271" r:id="rId10"/>
    <p:sldId id="270" r:id="rId11"/>
    <p:sldId id="269" r:id="rId12"/>
    <p:sldId id="272" r:id="rId13"/>
    <p:sldId id="273" r:id="rId14"/>
    <p:sldId id="274" r:id="rId15"/>
    <p:sldId id="275" r:id="rId16"/>
    <p:sldId id="277" r:id="rId17"/>
    <p:sldId id="276" r:id="rId18"/>
    <p:sldId id="279" r:id="rId19"/>
    <p:sldId id="280" r:id="rId20"/>
    <p:sldId id="281" r:id="rId21"/>
    <p:sldId id="282" r:id="rId22"/>
    <p:sldId id="283" r:id="rId23"/>
    <p:sldId id="284" r:id="rId24"/>
    <p:sldId id="286" r:id="rId25"/>
    <p:sldId id="257" r:id="rId26"/>
    <p:sldId id="258" r:id="rId27"/>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946F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6714" autoAdjust="0"/>
  </p:normalViewPr>
  <p:slideViewPr>
    <p:cSldViewPr snapToGrid="0">
      <p:cViewPr varScale="1">
        <p:scale>
          <a:sx n="94" d="100"/>
          <a:sy n="94" d="100"/>
        </p:scale>
        <p:origin x="115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jpeg>
</file>

<file path=ppt/media/image11.jpeg>
</file>

<file path=ppt/media/image12.jpeg>
</file>

<file path=ppt/media/image13.png>
</file>

<file path=ppt/media/image15.png>
</file>

<file path=ppt/media/image17.png>
</file>

<file path=ppt/media/image18.png>
</file>

<file path=ppt/media/image2.pn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71BF1F-0C4B-4593-A437-C3C7C8CBA846}" type="datetimeFigureOut">
              <a:rPr lang="LID4096" smtClean="0"/>
              <a:t>07/25/2024</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0B2C52-2B7D-49FF-90AE-F610055A16B6}" type="slidenum">
              <a:rPr lang="LID4096" smtClean="0"/>
              <a:t>‹#›</a:t>
            </a:fld>
            <a:endParaRPr lang="LID4096"/>
          </a:p>
        </p:txBody>
      </p:sp>
    </p:spTree>
    <p:extLst>
      <p:ext uri="{BB962C8B-B14F-4D97-AF65-F5344CB8AC3E}">
        <p14:creationId xmlns:p14="http://schemas.microsoft.com/office/powerpoint/2010/main" val="531280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general structure of a machine-learning model.</a:t>
            </a:r>
          </a:p>
          <a:p>
            <a:r>
              <a:rPr lang="en-US" dirty="0"/>
              <a:t>Today, we focus on supervised learning. But before that, let’s make sure that we are on the same page and use the same names for the same concepts.</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6</a:t>
            </a:fld>
            <a:endParaRPr lang="LID4096"/>
          </a:p>
        </p:txBody>
      </p:sp>
    </p:spTree>
    <p:extLst>
      <p:ext uri="{BB962C8B-B14F-4D97-AF65-F5344CB8AC3E}">
        <p14:creationId xmlns:p14="http://schemas.microsoft.com/office/powerpoint/2010/main" val="2487912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general structure of a machine-learning model.</a:t>
            </a:r>
          </a:p>
          <a:p>
            <a:r>
              <a:rPr lang="en-US" dirty="0"/>
              <a:t>Today, we focus on supervised learning. But before that, let’s make sure that we are on the same page and use the same names for the same concepts.</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12</a:t>
            </a:fld>
            <a:endParaRPr lang="LID4096"/>
          </a:p>
        </p:txBody>
      </p:sp>
    </p:spTree>
    <p:extLst>
      <p:ext uri="{BB962C8B-B14F-4D97-AF65-F5344CB8AC3E}">
        <p14:creationId xmlns:p14="http://schemas.microsoft.com/office/powerpoint/2010/main" val="31618829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general structure of a machine-learning model.</a:t>
            </a:r>
          </a:p>
          <a:p>
            <a:r>
              <a:rPr lang="en-US" dirty="0"/>
              <a:t>Today, we focus on supervised learning. But before that, let’s make sure that we are on the same page and use the same names for the same concepts.</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13</a:t>
            </a:fld>
            <a:endParaRPr lang="LID4096"/>
          </a:p>
        </p:txBody>
      </p:sp>
    </p:spTree>
    <p:extLst>
      <p:ext uri="{BB962C8B-B14F-4D97-AF65-F5344CB8AC3E}">
        <p14:creationId xmlns:p14="http://schemas.microsoft.com/office/powerpoint/2010/main" val="2987794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general structure of a machine-learning model.</a:t>
            </a:r>
          </a:p>
          <a:p>
            <a:r>
              <a:rPr lang="en-US" dirty="0"/>
              <a:t>Today, we focus on supervised learning. But before that, let’s make sure that we are on the same page and use the same names for the same concepts.</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14</a:t>
            </a:fld>
            <a:endParaRPr lang="LID4096"/>
          </a:p>
        </p:txBody>
      </p:sp>
    </p:spTree>
    <p:extLst>
      <p:ext uri="{BB962C8B-B14F-4D97-AF65-F5344CB8AC3E}">
        <p14:creationId xmlns:p14="http://schemas.microsoft.com/office/powerpoint/2010/main" val="20163839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general structure of a machine-learning model.</a:t>
            </a:r>
          </a:p>
          <a:p>
            <a:r>
              <a:rPr lang="en-US" dirty="0"/>
              <a:t>Today, we focus on supervised learning. But before that, let’s make sure that we are on the same page and use the same names for the same concepts.</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15</a:t>
            </a:fld>
            <a:endParaRPr lang="LID4096"/>
          </a:p>
        </p:txBody>
      </p:sp>
    </p:spTree>
    <p:extLst>
      <p:ext uri="{BB962C8B-B14F-4D97-AF65-F5344CB8AC3E}">
        <p14:creationId xmlns:p14="http://schemas.microsoft.com/office/powerpoint/2010/main" val="3094431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feed data row by row to our model, and receive output.</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16</a:t>
            </a:fld>
            <a:endParaRPr lang="LID4096"/>
          </a:p>
        </p:txBody>
      </p:sp>
    </p:spTree>
    <p:extLst>
      <p:ext uri="{BB962C8B-B14F-4D97-AF65-F5344CB8AC3E}">
        <p14:creationId xmlns:p14="http://schemas.microsoft.com/office/powerpoint/2010/main" val="961201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the training process, we adjust our model to decrease the loss function as much as possible!</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18</a:t>
            </a:fld>
            <a:endParaRPr lang="LID4096"/>
          </a:p>
        </p:txBody>
      </p:sp>
    </p:spTree>
    <p:extLst>
      <p:ext uri="{BB962C8B-B14F-4D97-AF65-F5344CB8AC3E}">
        <p14:creationId xmlns:p14="http://schemas.microsoft.com/office/powerpoint/2010/main" val="37611391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make sure that the model works with new data!</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19</a:t>
            </a:fld>
            <a:endParaRPr lang="LID4096"/>
          </a:p>
        </p:txBody>
      </p:sp>
    </p:spTree>
    <p:extLst>
      <p:ext uri="{BB962C8B-B14F-4D97-AF65-F5344CB8AC3E}">
        <p14:creationId xmlns:p14="http://schemas.microsoft.com/office/powerpoint/2010/main" val="12781905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40074-19EF-47D3-AEB0-EC58FA635D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20F6BAFD-2A78-435D-892B-02C39FA4D5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039C222B-EC74-4A33-8EF6-9E1966D28E8C}"/>
              </a:ext>
            </a:extLst>
          </p:cNvPr>
          <p:cNvSpPr>
            <a:spLocks noGrp="1"/>
          </p:cNvSpPr>
          <p:nvPr>
            <p:ph type="dt" sz="half" idx="10"/>
          </p:nvPr>
        </p:nvSpPr>
        <p:spPr/>
        <p:txBody>
          <a:bodyPr/>
          <a:lstStyle/>
          <a:p>
            <a:fld id="{6CAD0839-69FC-4763-B8AC-78CF5951DDEE}" type="datetimeFigureOut">
              <a:rPr lang="LID4096" smtClean="0"/>
              <a:t>07/25/2024</a:t>
            </a:fld>
            <a:endParaRPr lang="LID4096"/>
          </a:p>
        </p:txBody>
      </p:sp>
      <p:sp>
        <p:nvSpPr>
          <p:cNvPr id="5" name="Footer Placeholder 4">
            <a:extLst>
              <a:ext uri="{FF2B5EF4-FFF2-40B4-BE49-F238E27FC236}">
                <a16:creationId xmlns:a16="http://schemas.microsoft.com/office/drawing/2014/main" id="{97F1E95B-ED9C-49A7-8FE6-F35D0723E03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0FE16859-3B7D-487D-8813-661397119536}"/>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211861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C50E4-4D26-4982-A91F-15E8D67BC66E}"/>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02531DE4-0699-4A8C-B306-67A234D1BC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5DA0CBF-B367-4823-9C6E-120A4098D208}"/>
              </a:ext>
            </a:extLst>
          </p:cNvPr>
          <p:cNvSpPr>
            <a:spLocks noGrp="1"/>
          </p:cNvSpPr>
          <p:nvPr>
            <p:ph type="dt" sz="half" idx="10"/>
          </p:nvPr>
        </p:nvSpPr>
        <p:spPr/>
        <p:txBody>
          <a:bodyPr/>
          <a:lstStyle/>
          <a:p>
            <a:fld id="{6CAD0839-69FC-4763-B8AC-78CF5951DDEE}" type="datetimeFigureOut">
              <a:rPr lang="LID4096" smtClean="0"/>
              <a:t>07/25/2024</a:t>
            </a:fld>
            <a:endParaRPr lang="LID4096"/>
          </a:p>
        </p:txBody>
      </p:sp>
      <p:sp>
        <p:nvSpPr>
          <p:cNvPr id="5" name="Footer Placeholder 4">
            <a:extLst>
              <a:ext uri="{FF2B5EF4-FFF2-40B4-BE49-F238E27FC236}">
                <a16:creationId xmlns:a16="http://schemas.microsoft.com/office/drawing/2014/main" id="{FCBEF85D-4203-436D-8E4F-1686BF16179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93EE50B-4B12-4903-BE1F-53D337619D29}"/>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15584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876280-95FB-49C2-9DE6-45D355F3AE4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ECDA7578-E735-41EC-B694-D420424284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A9EB20F-7D66-4F7B-91C8-938D9CB89341}"/>
              </a:ext>
            </a:extLst>
          </p:cNvPr>
          <p:cNvSpPr>
            <a:spLocks noGrp="1"/>
          </p:cNvSpPr>
          <p:nvPr>
            <p:ph type="dt" sz="half" idx="10"/>
          </p:nvPr>
        </p:nvSpPr>
        <p:spPr/>
        <p:txBody>
          <a:bodyPr/>
          <a:lstStyle/>
          <a:p>
            <a:fld id="{6CAD0839-69FC-4763-B8AC-78CF5951DDEE}" type="datetimeFigureOut">
              <a:rPr lang="LID4096" smtClean="0"/>
              <a:t>07/25/2024</a:t>
            </a:fld>
            <a:endParaRPr lang="LID4096"/>
          </a:p>
        </p:txBody>
      </p:sp>
      <p:sp>
        <p:nvSpPr>
          <p:cNvPr id="5" name="Footer Placeholder 4">
            <a:extLst>
              <a:ext uri="{FF2B5EF4-FFF2-40B4-BE49-F238E27FC236}">
                <a16:creationId xmlns:a16="http://schemas.microsoft.com/office/drawing/2014/main" id="{3D634A89-5EDD-4C7E-9E3E-53AC4C4E7D64}"/>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567063E4-985C-41D3-A902-95B870D202F0}"/>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832664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841C1-5D9B-4F89-8675-86821739F0B0}"/>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CE6EEC6D-A282-408F-8A66-B704588A67B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399A13B9-467A-4F5E-A0C5-25E7E12F2BEA}"/>
              </a:ext>
            </a:extLst>
          </p:cNvPr>
          <p:cNvSpPr>
            <a:spLocks noGrp="1"/>
          </p:cNvSpPr>
          <p:nvPr>
            <p:ph type="dt" sz="half" idx="10"/>
          </p:nvPr>
        </p:nvSpPr>
        <p:spPr/>
        <p:txBody>
          <a:bodyPr/>
          <a:lstStyle/>
          <a:p>
            <a:fld id="{6CAD0839-69FC-4763-B8AC-78CF5951DDEE}" type="datetimeFigureOut">
              <a:rPr lang="LID4096" smtClean="0"/>
              <a:t>07/25/2024</a:t>
            </a:fld>
            <a:endParaRPr lang="LID4096"/>
          </a:p>
        </p:txBody>
      </p:sp>
      <p:sp>
        <p:nvSpPr>
          <p:cNvPr id="5" name="Footer Placeholder 4">
            <a:extLst>
              <a:ext uri="{FF2B5EF4-FFF2-40B4-BE49-F238E27FC236}">
                <a16:creationId xmlns:a16="http://schemas.microsoft.com/office/drawing/2014/main" id="{7D853A15-EC26-4F3A-836A-54C0EE47381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433962A-1E36-4E45-AE16-B19BF1FDB21F}"/>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407274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E5205-8DB7-4BD9-9C84-3F687C609B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6B21DE53-7F10-458A-B008-F8EAE74069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F04BC4-9333-41EE-B649-47EB60B4329E}"/>
              </a:ext>
            </a:extLst>
          </p:cNvPr>
          <p:cNvSpPr>
            <a:spLocks noGrp="1"/>
          </p:cNvSpPr>
          <p:nvPr>
            <p:ph type="dt" sz="half" idx="10"/>
          </p:nvPr>
        </p:nvSpPr>
        <p:spPr/>
        <p:txBody>
          <a:bodyPr/>
          <a:lstStyle/>
          <a:p>
            <a:fld id="{6CAD0839-69FC-4763-B8AC-78CF5951DDEE}" type="datetimeFigureOut">
              <a:rPr lang="LID4096" smtClean="0"/>
              <a:t>07/25/2024</a:t>
            </a:fld>
            <a:endParaRPr lang="LID4096"/>
          </a:p>
        </p:txBody>
      </p:sp>
      <p:sp>
        <p:nvSpPr>
          <p:cNvPr id="5" name="Footer Placeholder 4">
            <a:extLst>
              <a:ext uri="{FF2B5EF4-FFF2-40B4-BE49-F238E27FC236}">
                <a16:creationId xmlns:a16="http://schemas.microsoft.com/office/drawing/2014/main" id="{FFAEB94F-4385-4BF3-80DE-952C31B0B2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91FE2D8-369A-494A-AB00-2360FDEEFE63}"/>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1536845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66CB1-48D4-4B0E-BA8F-D3F6D7DE28E6}"/>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063CC131-4198-4407-AA71-5C6F74C162D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00A74DDA-6AE4-4787-AEAC-12DE14B3C80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D27B78C0-F313-487C-9AB0-8CF73E26D54C}"/>
              </a:ext>
            </a:extLst>
          </p:cNvPr>
          <p:cNvSpPr>
            <a:spLocks noGrp="1"/>
          </p:cNvSpPr>
          <p:nvPr>
            <p:ph type="dt" sz="half" idx="10"/>
          </p:nvPr>
        </p:nvSpPr>
        <p:spPr/>
        <p:txBody>
          <a:bodyPr/>
          <a:lstStyle/>
          <a:p>
            <a:fld id="{6CAD0839-69FC-4763-B8AC-78CF5951DDEE}" type="datetimeFigureOut">
              <a:rPr lang="LID4096" smtClean="0"/>
              <a:t>07/25/2024</a:t>
            </a:fld>
            <a:endParaRPr lang="LID4096"/>
          </a:p>
        </p:txBody>
      </p:sp>
      <p:sp>
        <p:nvSpPr>
          <p:cNvPr id="6" name="Footer Placeholder 5">
            <a:extLst>
              <a:ext uri="{FF2B5EF4-FFF2-40B4-BE49-F238E27FC236}">
                <a16:creationId xmlns:a16="http://schemas.microsoft.com/office/drawing/2014/main" id="{D2ED997F-6F5E-4322-B285-4B1833CF596B}"/>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DE5EB4BF-3E7F-4156-A307-AFF8309B885A}"/>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2292573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6FC0F-1C76-4BE2-A865-54B362606074}"/>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A3087399-CED6-45EB-9939-E0C64ADE00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56F5BB-7D46-4BE4-94E0-4A1F7AA2D77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6590EB74-E1FB-47D4-8B98-BAFE7EB4B6B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D600C0-D6AB-4D57-B1DC-295F02DCDA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2A17F378-9846-4293-B93A-992911A31150}"/>
              </a:ext>
            </a:extLst>
          </p:cNvPr>
          <p:cNvSpPr>
            <a:spLocks noGrp="1"/>
          </p:cNvSpPr>
          <p:nvPr>
            <p:ph type="dt" sz="half" idx="10"/>
          </p:nvPr>
        </p:nvSpPr>
        <p:spPr/>
        <p:txBody>
          <a:bodyPr/>
          <a:lstStyle/>
          <a:p>
            <a:fld id="{6CAD0839-69FC-4763-B8AC-78CF5951DDEE}" type="datetimeFigureOut">
              <a:rPr lang="LID4096" smtClean="0"/>
              <a:t>07/25/2024</a:t>
            </a:fld>
            <a:endParaRPr lang="LID4096"/>
          </a:p>
        </p:txBody>
      </p:sp>
      <p:sp>
        <p:nvSpPr>
          <p:cNvPr id="8" name="Footer Placeholder 7">
            <a:extLst>
              <a:ext uri="{FF2B5EF4-FFF2-40B4-BE49-F238E27FC236}">
                <a16:creationId xmlns:a16="http://schemas.microsoft.com/office/drawing/2014/main" id="{373782F1-58C7-42C8-861E-B9645A23D10D}"/>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590D985B-591E-45F0-BC5A-572887DBD1CE}"/>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2568790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D302F-37E8-4024-8997-4719FF4C4C88}"/>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EB95B04-FC68-47FA-B3F0-DFCB812B8962}"/>
              </a:ext>
            </a:extLst>
          </p:cNvPr>
          <p:cNvSpPr>
            <a:spLocks noGrp="1"/>
          </p:cNvSpPr>
          <p:nvPr>
            <p:ph type="dt" sz="half" idx="10"/>
          </p:nvPr>
        </p:nvSpPr>
        <p:spPr/>
        <p:txBody>
          <a:bodyPr/>
          <a:lstStyle/>
          <a:p>
            <a:fld id="{6CAD0839-69FC-4763-B8AC-78CF5951DDEE}" type="datetimeFigureOut">
              <a:rPr lang="LID4096" smtClean="0"/>
              <a:t>07/25/2024</a:t>
            </a:fld>
            <a:endParaRPr lang="LID4096"/>
          </a:p>
        </p:txBody>
      </p:sp>
      <p:sp>
        <p:nvSpPr>
          <p:cNvPr id="4" name="Footer Placeholder 3">
            <a:extLst>
              <a:ext uri="{FF2B5EF4-FFF2-40B4-BE49-F238E27FC236}">
                <a16:creationId xmlns:a16="http://schemas.microsoft.com/office/drawing/2014/main" id="{6B728C22-BDC3-4930-BBD5-29602362439F}"/>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6EE9153F-1BC5-4A3F-A2C0-5E1E08964795}"/>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1536733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D49C8B-5893-4D65-9254-9DBD015B860E}"/>
              </a:ext>
            </a:extLst>
          </p:cNvPr>
          <p:cNvSpPr>
            <a:spLocks noGrp="1"/>
          </p:cNvSpPr>
          <p:nvPr>
            <p:ph type="dt" sz="half" idx="10"/>
          </p:nvPr>
        </p:nvSpPr>
        <p:spPr/>
        <p:txBody>
          <a:bodyPr/>
          <a:lstStyle/>
          <a:p>
            <a:fld id="{6CAD0839-69FC-4763-B8AC-78CF5951DDEE}" type="datetimeFigureOut">
              <a:rPr lang="LID4096" smtClean="0"/>
              <a:t>07/25/2024</a:t>
            </a:fld>
            <a:endParaRPr lang="LID4096"/>
          </a:p>
        </p:txBody>
      </p:sp>
      <p:sp>
        <p:nvSpPr>
          <p:cNvPr id="3" name="Footer Placeholder 2">
            <a:extLst>
              <a:ext uri="{FF2B5EF4-FFF2-40B4-BE49-F238E27FC236}">
                <a16:creationId xmlns:a16="http://schemas.microsoft.com/office/drawing/2014/main" id="{F9C07912-C344-4FC3-B941-020201C954C4}"/>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2A2BF6B7-3ACC-4300-9125-A3B10DD1C090}"/>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1025684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DD070-6958-43A3-A3DE-5268D39500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A38DDD0F-039D-4947-816B-7D38F03AD2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98E596B5-816D-4E08-8E38-4017F01681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12AE6D-86B0-4DB5-BBBF-9E41327D3100}"/>
              </a:ext>
            </a:extLst>
          </p:cNvPr>
          <p:cNvSpPr>
            <a:spLocks noGrp="1"/>
          </p:cNvSpPr>
          <p:nvPr>
            <p:ph type="dt" sz="half" idx="10"/>
          </p:nvPr>
        </p:nvSpPr>
        <p:spPr/>
        <p:txBody>
          <a:bodyPr/>
          <a:lstStyle/>
          <a:p>
            <a:fld id="{6CAD0839-69FC-4763-B8AC-78CF5951DDEE}" type="datetimeFigureOut">
              <a:rPr lang="LID4096" smtClean="0"/>
              <a:t>07/25/2024</a:t>
            </a:fld>
            <a:endParaRPr lang="LID4096"/>
          </a:p>
        </p:txBody>
      </p:sp>
      <p:sp>
        <p:nvSpPr>
          <p:cNvPr id="6" name="Footer Placeholder 5">
            <a:extLst>
              <a:ext uri="{FF2B5EF4-FFF2-40B4-BE49-F238E27FC236}">
                <a16:creationId xmlns:a16="http://schemas.microsoft.com/office/drawing/2014/main" id="{06751A96-AA3E-43EF-BF4E-2F33C35FD54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71C28956-A6B2-46EA-A967-1FEF66608B7F}"/>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26627241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D5CCD-15CD-460C-BF23-787539B2BB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1FC90A42-8FB4-418A-81A2-7EBE0F16B1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2EDCABA9-463E-48DF-98A5-82AD54A628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A1791B-D1D4-4E46-8470-900C27B9331B}"/>
              </a:ext>
            </a:extLst>
          </p:cNvPr>
          <p:cNvSpPr>
            <a:spLocks noGrp="1"/>
          </p:cNvSpPr>
          <p:nvPr>
            <p:ph type="dt" sz="half" idx="10"/>
          </p:nvPr>
        </p:nvSpPr>
        <p:spPr/>
        <p:txBody>
          <a:bodyPr/>
          <a:lstStyle/>
          <a:p>
            <a:fld id="{6CAD0839-69FC-4763-B8AC-78CF5951DDEE}" type="datetimeFigureOut">
              <a:rPr lang="LID4096" smtClean="0"/>
              <a:t>07/25/2024</a:t>
            </a:fld>
            <a:endParaRPr lang="LID4096"/>
          </a:p>
        </p:txBody>
      </p:sp>
      <p:sp>
        <p:nvSpPr>
          <p:cNvPr id="6" name="Footer Placeholder 5">
            <a:extLst>
              <a:ext uri="{FF2B5EF4-FFF2-40B4-BE49-F238E27FC236}">
                <a16:creationId xmlns:a16="http://schemas.microsoft.com/office/drawing/2014/main" id="{A09D49A5-FA3A-42BA-BADB-8D71332B1771}"/>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7DE7DEB5-3E27-44E1-A202-3BE13687F330}"/>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28897565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A252A1-4E88-4C3C-91C0-21BC186F22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5B0BFBF0-9DDF-4623-AE08-70864B070F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8E313669-4945-40E3-B00B-44BAC3E929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AD0839-69FC-4763-B8AC-78CF5951DDEE}" type="datetimeFigureOut">
              <a:rPr lang="LID4096" smtClean="0"/>
              <a:t>07/25/2024</a:t>
            </a:fld>
            <a:endParaRPr lang="LID4096"/>
          </a:p>
        </p:txBody>
      </p:sp>
      <p:sp>
        <p:nvSpPr>
          <p:cNvPr id="5" name="Footer Placeholder 4">
            <a:extLst>
              <a:ext uri="{FF2B5EF4-FFF2-40B4-BE49-F238E27FC236}">
                <a16:creationId xmlns:a16="http://schemas.microsoft.com/office/drawing/2014/main" id="{9A2FD497-017F-4D9D-8DDA-5F79D3BE99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26822F16-34B6-49E9-893B-A46CB3F686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31B848-2201-46B8-89C2-1F077BB6FFAA}" type="slidenum">
              <a:rPr lang="LID4096" smtClean="0"/>
              <a:t>‹#›</a:t>
            </a:fld>
            <a:endParaRPr lang="LID4096"/>
          </a:p>
        </p:txBody>
      </p:sp>
    </p:spTree>
    <p:extLst>
      <p:ext uri="{BB962C8B-B14F-4D97-AF65-F5344CB8AC3E}">
        <p14:creationId xmlns:p14="http://schemas.microsoft.com/office/powerpoint/2010/main" val="42388688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emf"/><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5.emf"/></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8C2BBE-C81B-4AD7-8BB6-09C3555F0E07}"/>
              </a:ext>
            </a:extLst>
          </p:cNvPr>
          <p:cNvSpPr txBox="1"/>
          <p:nvPr/>
        </p:nvSpPr>
        <p:spPr>
          <a:xfrm>
            <a:off x="3427534" y="1969477"/>
            <a:ext cx="5336931" cy="3293209"/>
          </a:xfrm>
          <a:prstGeom prst="rect">
            <a:avLst/>
          </a:prstGeom>
          <a:noFill/>
        </p:spPr>
        <p:txBody>
          <a:bodyPr wrap="square" rtlCol="0">
            <a:spAutoFit/>
          </a:bodyPr>
          <a:lstStyle/>
          <a:p>
            <a:pPr algn="ctr"/>
            <a:r>
              <a:rPr lang="en-US" sz="4800" b="1" dirty="0"/>
              <a:t>Machine Learning</a:t>
            </a:r>
          </a:p>
          <a:p>
            <a:pPr algn="ctr"/>
            <a:endParaRPr lang="en-US" sz="2000" b="1" dirty="0"/>
          </a:p>
          <a:p>
            <a:pPr algn="ctr"/>
            <a:endParaRPr lang="en-US" sz="2000" b="1" dirty="0"/>
          </a:p>
          <a:p>
            <a:pPr algn="ctr"/>
            <a:endParaRPr lang="en-US" sz="2000" b="1" dirty="0"/>
          </a:p>
          <a:p>
            <a:pPr algn="ctr"/>
            <a:endParaRPr lang="en-US" sz="2000" b="1" dirty="0"/>
          </a:p>
          <a:p>
            <a:pPr algn="ctr"/>
            <a:endParaRPr lang="en-US" sz="2000" b="1" dirty="0"/>
          </a:p>
          <a:p>
            <a:pPr algn="ctr"/>
            <a:endParaRPr lang="en-US" sz="2000" b="1" dirty="0"/>
          </a:p>
          <a:p>
            <a:pPr algn="ctr"/>
            <a:r>
              <a:rPr lang="en-US" sz="2000" b="1" dirty="0"/>
              <a:t>Asieh Daneshi </a:t>
            </a:r>
            <a:br>
              <a:rPr lang="en-US" sz="2000" b="1" dirty="0"/>
            </a:br>
            <a:r>
              <a:rPr lang="en-US" sz="2000" b="1" dirty="0"/>
              <a:t>2024 </a:t>
            </a:r>
            <a:endParaRPr lang="LID4096" sz="2000" b="1" dirty="0"/>
          </a:p>
        </p:txBody>
      </p:sp>
    </p:spTree>
    <p:extLst>
      <p:ext uri="{BB962C8B-B14F-4D97-AF65-F5344CB8AC3E}">
        <p14:creationId xmlns:p14="http://schemas.microsoft.com/office/powerpoint/2010/main" val="2070645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as leben änderungen - human age stock-grafiken, -clipart, -cartoons und -symbole">
            <a:extLst>
              <a:ext uri="{FF2B5EF4-FFF2-40B4-BE49-F238E27FC236}">
                <a16:creationId xmlns:a16="http://schemas.microsoft.com/office/drawing/2014/main" id="{248636D7-936D-4FCB-95D5-CAC1729582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6730" y="2156957"/>
            <a:ext cx="9398338" cy="393133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41CBAB6-BB29-4434-A9A5-5B6C05BD1B29}"/>
              </a:ext>
            </a:extLst>
          </p:cNvPr>
          <p:cNvSpPr txBox="1"/>
          <p:nvPr/>
        </p:nvSpPr>
        <p:spPr>
          <a:xfrm>
            <a:off x="923191" y="670567"/>
            <a:ext cx="9741877" cy="1246495"/>
          </a:xfrm>
          <a:prstGeom prst="rect">
            <a:avLst/>
          </a:prstGeom>
          <a:noFill/>
        </p:spPr>
        <p:txBody>
          <a:bodyPr wrap="square" rtlCol="0">
            <a:spAutoFit/>
          </a:bodyPr>
          <a:lstStyle/>
          <a:p>
            <a:pPr>
              <a:lnSpc>
                <a:spcPct val="150000"/>
              </a:lnSpc>
            </a:pPr>
            <a:r>
              <a:rPr lang="en-US" sz="2000" dirty="0"/>
              <a:t>We can assign a number to any of these categories</a:t>
            </a:r>
          </a:p>
          <a:p>
            <a:pPr>
              <a:lnSpc>
                <a:spcPct val="150000"/>
              </a:lnSpc>
            </a:pPr>
            <a:endParaRPr lang="en-US" dirty="0"/>
          </a:p>
          <a:p>
            <a:endParaRPr lang="LID4096" dirty="0"/>
          </a:p>
        </p:txBody>
      </p:sp>
      <p:sp>
        <p:nvSpPr>
          <p:cNvPr id="7" name="TextBox 6">
            <a:extLst>
              <a:ext uri="{FF2B5EF4-FFF2-40B4-BE49-F238E27FC236}">
                <a16:creationId xmlns:a16="http://schemas.microsoft.com/office/drawing/2014/main" id="{E5C446D5-0EFC-47CE-9B8A-453718D1DD17}"/>
              </a:ext>
            </a:extLst>
          </p:cNvPr>
          <p:cNvSpPr txBox="1"/>
          <p:nvPr/>
        </p:nvSpPr>
        <p:spPr>
          <a:xfrm>
            <a:off x="1944031" y="1917062"/>
            <a:ext cx="7700195" cy="1246495"/>
          </a:xfrm>
          <a:prstGeom prst="rect">
            <a:avLst/>
          </a:prstGeom>
          <a:noFill/>
        </p:spPr>
        <p:txBody>
          <a:bodyPr wrap="square" rtlCol="0">
            <a:spAutoFit/>
          </a:bodyPr>
          <a:lstStyle/>
          <a:p>
            <a:pPr>
              <a:lnSpc>
                <a:spcPct val="150000"/>
              </a:lnSpc>
            </a:pPr>
            <a:r>
              <a:rPr lang="en-US" sz="2000" dirty="0"/>
              <a:t>1            2           3           4                  5            6               7              8                  9</a:t>
            </a:r>
          </a:p>
          <a:p>
            <a:pPr>
              <a:lnSpc>
                <a:spcPct val="150000"/>
              </a:lnSpc>
            </a:pPr>
            <a:endParaRPr lang="en-US" dirty="0"/>
          </a:p>
          <a:p>
            <a:endParaRPr lang="LID4096" dirty="0"/>
          </a:p>
        </p:txBody>
      </p:sp>
    </p:spTree>
    <p:extLst>
      <p:ext uri="{BB962C8B-B14F-4D97-AF65-F5344CB8AC3E}">
        <p14:creationId xmlns:p14="http://schemas.microsoft.com/office/powerpoint/2010/main" val="2816501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9962954-3902-4AEA-9D89-EDD61D415E65}"/>
              </a:ext>
            </a:extLst>
          </p:cNvPr>
          <p:cNvPicPr>
            <a:picLocks noChangeAspect="1"/>
          </p:cNvPicPr>
          <p:nvPr/>
        </p:nvPicPr>
        <p:blipFill>
          <a:blip r:embed="rId2"/>
          <a:stretch>
            <a:fillRect/>
          </a:stretch>
        </p:blipFill>
        <p:spPr>
          <a:xfrm>
            <a:off x="7084776" y="1766279"/>
            <a:ext cx="4475675" cy="4479273"/>
          </a:xfrm>
          <a:prstGeom prst="rect">
            <a:avLst/>
          </a:prstGeom>
        </p:spPr>
      </p:pic>
      <p:pic>
        <p:nvPicPr>
          <p:cNvPr id="8" name="Picture 7">
            <a:extLst>
              <a:ext uri="{FF2B5EF4-FFF2-40B4-BE49-F238E27FC236}">
                <a16:creationId xmlns:a16="http://schemas.microsoft.com/office/drawing/2014/main" id="{7F6F561D-5874-4C46-8EE8-0A5438F5C8EF}"/>
              </a:ext>
            </a:extLst>
          </p:cNvPr>
          <p:cNvPicPr>
            <a:picLocks noChangeAspect="1"/>
          </p:cNvPicPr>
          <p:nvPr/>
        </p:nvPicPr>
        <p:blipFill>
          <a:blip r:embed="rId3"/>
          <a:stretch>
            <a:fillRect/>
          </a:stretch>
        </p:blipFill>
        <p:spPr>
          <a:xfrm>
            <a:off x="923191" y="2378727"/>
            <a:ext cx="5656613" cy="3866825"/>
          </a:xfrm>
          <a:prstGeom prst="rect">
            <a:avLst/>
          </a:prstGeom>
        </p:spPr>
      </p:pic>
      <p:sp>
        <p:nvSpPr>
          <p:cNvPr id="2" name="TextBox 1">
            <a:extLst>
              <a:ext uri="{FF2B5EF4-FFF2-40B4-BE49-F238E27FC236}">
                <a16:creationId xmlns:a16="http://schemas.microsoft.com/office/drawing/2014/main" id="{A41CBAB6-BB29-4434-A9A5-5B6C05BD1B29}"/>
              </a:ext>
            </a:extLst>
          </p:cNvPr>
          <p:cNvSpPr txBox="1"/>
          <p:nvPr/>
        </p:nvSpPr>
        <p:spPr>
          <a:xfrm>
            <a:off x="923191" y="670567"/>
            <a:ext cx="9741877" cy="1708160"/>
          </a:xfrm>
          <a:prstGeom prst="rect">
            <a:avLst/>
          </a:prstGeom>
          <a:noFill/>
        </p:spPr>
        <p:txBody>
          <a:bodyPr wrap="square" rtlCol="0">
            <a:spAutoFit/>
          </a:bodyPr>
          <a:lstStyle/>
          <a:p>
            <a:pPr>
              <a:lnSpc>
                <a:spcPct val="150000"/>
              </a:lnSpc>
            </a:pPr>
            <a:r>
              <a:rPr lang="en-US" sz="2000" b="1" dirty="0"/>
              <a:t>Features</a:t>
            </a:r>
          </a:p>
          <a:p>
            <a:pPr>
              <a:lnSpc>
                <a:spcPct val="150000"/>
              </a:lnSpc>
            </a:pPr>
            <a:r>
              <a:rPr lang="en-US" sz="2000" b="1" dirty="0"/>
              <a:t>Quantitative – </a:t>
            </a:r>
            <a:r>
              <a:rPr lang="en-US" sz="2000" dirty="0"/>
              <a:t>numerical valued data (discrete or continuous)</a:t>
            </a:r>
          </a:p>
          <a:p>
            <a:pPr>
              <a:lnSpc>
                <a:spcPct val="150000"/>
              </a:lnSpc>
            </a:pPr>
            <a:endParaRPr lang="en-US" dirty="0"/>
          </a:p>
          <a:p>
            <a:endParaRPr lang="LID4096" dirty="0"/>
          </a:p>
        </p:txBody>
      </p:sp>
    </p:spTree>
    <p:extLst>
      <p:ext uri="{BB962C8B-B14F-4D97-AF65-F5344CB8AC3E}">
        <p14:creationId xmlns:p14="http://schemas.microsoft.com/office/powerpoint/2010/main" val="38343606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464871"/>
          </a:xfrm>
          <a:prstGeom prst="rect">
            <a:avLst/>
          </a:prstGeom>
          <a:noFill/>
        </p:spPr>
        <p:txBody>
          <a:bodyPr wrap="square">
            <a:spAutoFit/>
          </a:bodyPr>
          <a:lstStyle/>
          <a:p>
            <a:pPr>
              <a:lnSpc>
                <a:spcPct val="150000"/>
              </a:lnSpc>
            </a:pPr>
            <a:r>
              <a:rPr lang="en-US" sz="1800" b="1" dirty="0"/>
              <a:t>Machine Learning</a:t>
            </a:r>
          </a:p>
        </p:txBody>
      </p:sp>
      <p:sp>
        <p:nvSpPr>
          <p:cNvPr id="4" name="Rectangle 3">
            <a:extLst>
              <a:ext uri="{FF2B5EF4-FFF2-40B4-BE49-F238E27FC236}">
                <a16:creationId xmlns:a16="http://schemas.microsoft.com/office/drawing/2014/main" id="{0FC875CE-E006-4E06-8949-9C574BF17CDE}"/>
              </a:ext>
            </a:extLst>
          </p:cNvPr>
          <p:cNvSpPr/>
          <p:nvPr/>
        </p:nvSpPr>
        <p:spPr>
          <a:xfrm>
            <a:off x="4953000" y="2243579"/>
            <a:ext cx="2286000" cy="2286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TextBox 4">
            <a:extLst>
              <a:ext uri="{FF2B5EF4-FFF2-40B4-BE49-F238E27FC236}">
                <a16:creationId xmlns:a16="http://schemas.microsoft.com/office/drawing/2014/main" id="{A6C4A241-ED9A-4161-9EDA-6BD5A49D817C}"/>
              </a:ext>
            </a:extLst>
          </p:cNvPr>
          <p:cNvSpPr txBox="1"/>
          <p:nvPr/>
        </p:nvSpPr>
        <p:spPr>
          <a:xfrm>
            <a:off x="5028022" y="3154143"/>
            <a:ext cx="2135956" cy="464871"/>
          </a:xfrm>
          <a:prstGeom prst="rect">
            <a:avLst/>
          </a:prstGeom>
          <a:noFill/>
        </p:spPr>
        <p:txBody>
          <a:bodyPr wrap="square">
            <a:spAutoFit/>
          </a:bodyPr>
          <a:lstStyle/>
          <a:p>
            <a:pPr algn="ctr">
              <a:lnSpc>
                <a:spcPct val="150000"/>
              </a:lnSpc>
            </a:pPr>
            <a:r>
              <a:rPr lang="en-US" sz="1800" b="1" dirty="0"/>
              <a:t>Model</a:t>
            </a:r>
          </a:p>
        </p:txBody>
      </p:sp>
      <p:cxnSp>
        <p:nvCxnSpPr>
          <p:cNvPr id="7" name="Straight Arrow Connector 6">
            <a:extLst>
              <a:ext uri="{FF2B5EF4-FFF2-40B4-BE49-F238E27FC236}">
                <a16:creationId xmlns:a16="http://schemas.microsoft.com/office/drawing/2014/main" id="{31501CAD-3908-4ADD-83F6-4F915E0A9030}"/>
              </a:ext>
            </a:extLst>
          </p:cNvPr>
          <p:cNvCxnSpPr/>
          <p:nvPr/>
        </p:nvCxnSpPr>
        <p:spPr>
          <a:xfrm>
            <a:off x="4072379" y="2630078"/>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3F55C3A-88A5-4252-973B-79A217FFD80F}"/>
              </a:ext>
            </a:extLst>
          </p:cNvPr>
          <p:cNvCxnSpPr/>
          <p:nvPr/>
        </p:nvCxnSpPr>
        <p:spPr>
          <a:xfrm>
            <a:off x="4072379" y="299929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976CD49-434D-4129-BD9D-7B15623017C6}"/>
              </a:ext>
            </a:extLst>
          </p:cNvPr>
          <p:cNvSpPr txBox="1"/>
          <p:nvPr/>
        </p:nvSpPr>
        <p:spPr>
          <a:xfrm>
            <a:off x="2588051" y="2330962"/>
            <a:ext cx="2135956" cy="464871"/>
          </a:xfrm>
          <a:prstGeom prst="rect">
            <a:avLst/>
          </a:prstGeom>
          <a:noFill/>
        </p:spPr>
        <p:txBody>
          <a:bodyPr wrap="square">
            <a:spAutoFit/>
          </a:bodyPr>
          <a:lstStyle/>
          <a:p>
            <a:pPr algn="ctr">
              <a:lnSpc>
                <a:spcPct val="150000"/>
              </a:lnSpc>
            </a:pPr>
            <a:r>
              <a:rPr lang="en-US" sz="1800" dirty="0"/>
              <a:t>Input 1</a:t>
            </a:r>
          </a:p>
        </p:txBody>
      </p:sp>
      <p:sp>
        <p:nvSpPr>
          <p:cNvPr id="10" name="TextBox 9">
            <a:extLst>
              <a:ext uri="{FF2B5EF4-FFF2-40B4-BE49-F238E27FC236}">
                <a16:creationId xmlns:a16="http://schemas.microsoft.com/office/drawing/2014/main" id="{CA5BB1F5-DC09-4ECA-9DFD-B0533CF5818F}"/>
              </a:ext>
            </a:extLst>
          </p:cNvPr>
          <p:cNvSpPr txBox="1"/>
          <p:nvPr/>
        </p:nvSpPr>
        <p:spPr>
          <a:xfrm>
            <a:off x="2592765" y="2693410"/>
            <a:ext cx="2135956" cy="464871"/>
          </a:xfrm>
          <a:prstGeom prst="rect">
            <a:avLst/>
          </a:prstGeom>
          <a:noFill/>
        </p:spPr>
        <p:txBody>
          <a:bodyPr wrap="square">
            <a:spAutoFit/>
          </a:bodyPr>
          <a:lstStyle/>
          <a:p>
            <a:pPr algn="ctr">
              <a:lnSpc>
                <a:spcPct val="150000"/>
              </a:lnSpc>
            </a:pPr>
            <a:r>
              <a:rPr lang="en-US" sz="1800" dirty="0"/>
              <a:t>Input 2</a:t>
            </a:r>
          </a:p>
        </p:txBody>
      </p:sp>
      <p:cxnSp>
        <p:nvCxnSpPr>
          <p:cNvPr id="11" name="Straight Arrow Connector 10">
            <a:extLst>
              <a:ext uri="{FF2B5EF4-FFF2-40B4-BE49-F238E27FC236}">
                <a16:creationId xmlns:a16="http://schemas.microsoft.com/office/drawing/2014/main" id="{2D197315-F3AC-45BD-9A2F-6C586D43C0F0}"/>
              </a:ext>
            </a:extLst>
          </p:cNvPr>
          <p:cNvCxnSpPr/>
          <p:nvPr/>
        </p:nvCxnSpPr>
        <p:spPr>
          <a:xfrm>
            <a:off x="4072379" y="419423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9389AB2-0D27-4015-BA27-4414547D6079}"/>
              </a:ext>
            </a:extLst>
          </p:cNvPr>
          <p:cNvSpPr txBox="1"/>
          <p:nvPr/>
        </p:nvSpPr>
        <p:spPr>
          <a:xfrm>
            <a:off x="2588051" y="3895119"/>
            <a:ext cx="2135956" cy="464871"/>
          </a:xfrm>
          <a:prstGeom prst="rect">
            <a:avLst/>
          </a:prstGeom>
          <a:noFill/>
        </p:spPr>
        <p:txBody>
          <a:bodyPr wrap="square">
            <a:spAutoFit/>
          </a:bodyPr>
          <a:lstStyle/>
          <a:p>
            <a:pPr algn="ctr">
              <a:lnSpc>
                <a:spcPct val="150000"/>
              </a:lnSpc>
            </a:pPr>
            <a:r>
              <a:rPr lang="en-US" sz="1800" dirty="0"/>
              <a:t>Input n</a:t>
            </a:r>
          </a:p>
        </p:txBody>
      </p:sp>
      <p:sp>
        <p:nvSpPr>
          <p:cNvPr id="13" name="TextBox 12">
            <a:extLst>
              <a:ext uri="{FF2B5EF4-FFF2-40B4-BE49-F238E27FC236}">
                <a16:creationId xmlns:a16="http://schemas.microsoft.com/office/drawing/2014/main" id="{0F5D1EDF-F0C0-4309-A548-690C8365EF02}"/>
              </a:ext>
            </a:extLst>
          </p:cNvPr>
          <p:cNvSpPr txBox="1"/>
          <p:nvPr/>
        </p:nvSpPr>
        <p:spPr>
          <a:xfrm>
            <a:off x="2588051" y="3305181"/>
            <a:ext cx="2135956" cy="464871"/>
          </a:xfrm>
          <a:prstGeom prst="rect">
            <a:avLst/>
          </a:prstGeom>
          <a:noFill/>
        </p:spPr>
        <p:txBody>
          <a:bodyPr wrap="square">
            <a:spAutoFit/>
          </a:bodyPr>
          <a:lstStyle/>
          <a:p>
            <a:pPr algn="ctr">
              <a:lnSpc>
                <a:spcPct val="150000"/>
              </a:lnSpc>
            </a:pPr>
            <a:r>
              <a:rPr lang="en-US" sz="1800" dirty="0"/>
              <a:t>…</a:t>
            </a:r>
          </a:p>
        </p:txBody>
      </p:sp>
      <p:cxnSp>
        <p:nvCxnSpPr>
          <p:cNvPr id="14" name="Straight Arrow Connector 13">
            <a:extLst>
              <a:ext uri="{FF2B5EF4-FFF2-40B4-BE49-F238E27FC236}">
                <a16:creationId xmlns:a16="http://schemas.microsoft.com/office/drawing/2014/main" id="{D23D9BEC-C7FF-4BD4-B2C0-7C0318129EEC}"/>
              </a:ext>
            </a:extLst>
          </p:cNvPr>
          <p:cNvCxnSpPr/>
          <p:nvPr/>
        </p:nvCxnSpPr>
        <p:spPr>
          <a:xfrm>
            <a:off x="7239000" y="3386578"/>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8DEB890-49E2-4CD9-AD39-9CF308E43133}"/>
              </a:ext>
            </a:extLst>
          </p:cNvPr>
          <p:cNvSpPr txBox="1"/>
          <p:nvPr/>
        </p:nvSpPr>
        <p:spPr>
          <a:xfrm>
            <a:off x="7595254" y="2969187"/>
            <a:ext cx="2135956" cy="880369"/>
          </a:xfrm>
          <a:prstGeom prst="rect">
            <a:avLst/>
          </a:prstGeom>
          <a:noFill/>
        </p:spPr>
        <p:txBody>
          <a:bodyPr wrap="square">
            <a:spAutoFit/>
          </a:bodyPr>
          <a:lstStyle/>
          <a:p>
            <a:pPr algn="ctr">
              <a:lnSpc>
                <a:spcPct val="150000"/>
              </a:lnSpc>
            </a:pPr>
            <a:r>
              <a:rPr lang="en-US" sz="1800" dirty="0"/>
              <a:t>Output</a:t>
            </a:r>
            <a:br>
              <a:rPr lang="en-US" sz="1800" dirty="0"/>
            </a:br>
            <a:r>
              <a:rPr lang="en-US" sz="1800" dirty="0"/>
              <a:t>(prediction)</a:t>
            </a:r>
          </a:p>
        </p:txBody>
      </p:sp>
    </p:spTree>
    <p:extLst>
      <p:ext uri="{BB962C8B-B14F-4D97-AF65-F5344CB8AC3E}">
        <p14:creationId xmlns:p14="http://schemas.microsoft.com/office/powerpoint/2010/main" val="235963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1434367"/>
          </a:xfrm>
          <a:prstGeom prst="rect">
            <a:avLst/>
          </a:prstGeom>
          <a:noFill/>
        </p:spPr>
        <p:txBody>
          <a:bodyPr wrap="square">
            <a:spAutoFit/>
          </a:bodyPr>
          <a:lstStyle/>
          <a:p>
            <a:pPr>
              <a:lnSpc>
                <a:spcPct val="150000"/>
              </a:lnSpc>
            </a:pPr>
            <a:r>
              <a:rPr lang="en-US" sz="2400" b="1" dirty="0"/>
              <a:t>Supervised Learning</a:t>
            </a:r>
          </a:p>
          <a:p>
            <a:pPr>
              <a:lnSpc>
                <a:spcPct val="150000"/>
              </a:lnSpc>
            </a:pPr>
            <a:r>
              <a:rPr lang="en-US" sz="1800" b="1" dirty="0"/>
              <a:t>Classification – </a:t>
            </a:r>
            <a:r>
              <a:rPr lang="en-US" sz="1800" dirty="0"/>
              <a:t>predict discrete classes</a:t>
            </a:r>
          </a:p>
          <a:p>
            <a:pPr>
              <a:lnSpc>
                <a:spcPct val="150000"/>
              </a:lnSpc>
            </a:pPr>
            <a:r>
              <a:rPr lang="en-US" dirty="0"/>
              <a:t>Multiclass classification</a:t>
            </a:r>
            <a:endParaRPr lang="en-US" sz="1800" dirty="0"/>
          </a:p>
        </p:txBody>
      </p:sp>
      <p:pic>
        <p:nvPicPr>
          <p:cNvPr id="16" name="Picture 15">
            <a:extLst>
              <a:ext uri="{FF2B5EF4-FFF2-40B4-BE49-F238E27FC236}">
                <a16:creationId xmlns:a16="http://schemas.microsoft.com/office/drawing/2014/main" id="{4C9CA7DF-47F5-4A19-93A2-CEAD192E9664}"/>
              </a:ext>
            </a:extLst>
          </p:cNvPr>
          <p:cNvPicPr>
            <a:picLocks noChangeAspect="1"/>
          </p:cNvPicPr>
          <p:nvPr/>
        </p:nvPicPr>
        <p:blipFill>
          <a:blip r:embed="rId3"/>
          <a:stretch>
            <a:fillRect/>
          </a:stretch>
        </p:blipFill>
        <p:spPr>
          <a:xfrm>
            <a:off x="4261835" y="2201172"/>
            <a:ext cx="4475675" cy="4479273"/>
          </a:xfrm>
          <a:prstGeom prst="rect">
            <a:avLst/>
          </a:prstGeom>
        </p:spPr>
      </p:pic>
    </p:spTree>
    <p:extLst>
      <p:ext uri="{BB962C8B-B14F-4D97-AF65-F5344CB8AC3E}">
        <p14:creationId xmlns:p14="http://schemas.microsoft.com/office/powerpoint/2010/main" val="307067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880369"/>
          </a:xfrm>
          <a:prstGeom prst="rect">
            <a:avLst/>
          </a:prstGeom>
          <a:noFill/>
        </p:spPr>
        <p:txBody>
          <a:bodyPr wrap="square">
            <a:spAutoFit/>
          </a:bodyPr>
          <a:lstStyle/>
          <a:p>
            <a:pPr>
              <a:lnSpc>
                <a:spcPct val="150000"/>
              </a:lnSpc>
            </a:pPr>
            <a:r>
              <a:rPr lang="en-US" sz="1800" b="1" dirty="0"/>
              <a:t>Classification – </a:t>
            </a:r>
            <a:r>
              <a:rPr lang="en-US" sz="1800" dirty="0"/>
              <a:t>predict discrete classes</a:t>
            </a:r>
          </a:p>
          <a:p>
            <a:pPr>
              <a:lnSpc>
                <a:spcPct val="150000"/>
              </a:lnSpc>
            </a:pPr>
            <a:r>
              <a:rPr lang="en-US" dirty="0"/>
              <a:t>Binary classification</a:t>
            </a:r>
            <a:endParaRPr lang="en-US" sz="1800" dirty="0"/>
          </a:p>
        </p:txBody>
      </p:sp>
      <p:pic>
        <p:nvPicPr>
          <p:cNvPr id="2050" name="Picture 2" descr="Food fight: watermelon v cantaloupe">
            <a:extLst>
              <a:ext uri="{FF2B5EF4-FFF2-40B4-BE49-F238E27FC236}">
                <a16:creationId xmlns:a16="http://schemas.microsoft.com/office/drawing/2014/main" id="{B01A5917-6E8B-4195-AA76-39D38AC534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6070" y="2308265"/>
            <a:ext cx="6459859" cy="3617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38228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eather forecast widget. Vector illustration. Daily weather forecast  application template. Temperature, wind direction, atmosphere pressure,  sunrise and sunset icons set. Paper cut climate signs Stock-Vektorgrafik |  Adobe Stock">
            <a:extLst>
              <a:ext uri="{FF2B5EF4-FFF2-40B4-BE49-F238E27FC236}">
                <a16:creationId xmlns:a16="http://schemas.microsoft.com/office/drawing/2014/main" id="{4B7D62DE-DB81-455B-9397-66A4A34663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1912" y="2275609"/>
            <a:ext cx="5143500" cy="3429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1018869"/>
          </a:xfrm>
          <a:prstGeom prst="rect">
            <a:avLst/>
          </a:prstGeom>
          <a:noFill/>
        </p:spPr>
        <p:txBody>
          <a:bodyPr wrap="square">
            <a:spAutoFit/>
          </a:bodyPr>
          <a:lstStyle/>
          <a:p>
            <a:pPr>
              <a:lnSpc>
                <a:spcPct val="150000"/>
              </a:lnSpc>
            </a:pPr>
            <a:r>
              <a:rPr lang="en-US" sz="2400" b="1" dirty="0"/>
              <a:t>Supervised Learning</a:t>
            </a:r>
          </a:p>
          <a:p>
            <a:pPr>
              <a:lnSpc>
                <a:spcPct val="150000"/>
              </a:lnSpc>
            </a:pPr>
            <a:r>
              <a:rPr lang="en-US" b="1" dirty="0"/>
              <a:t>Regression</a:t>
            </a:r>
            <a:r>
              <a:rPr lang="en-US" sz="1800" b="1" dirty="0"/>
              <a:t> – </a:t>
            </a:r>
            <a:r>
              <a:rPr lang="en-US" sz="1800" dirty="0"/>
              <a:t>predict continuous values</a:t>
            </a:r>
          </a:p>
        </p:txBody>
      </p:sp>
      <p:sp>
        <p:nvSpPr>
          <p:cNvPr id="2" name="Oval 1">
            <a:extLst>
              <a:ext uri="{FF2B5EF4-FFF2-40B4-BE49-F238E27FC236}">
                <a16:creationId xmlns:a16="http://schemas.microsoft.com/office/drawing/2014/main" id="{DE67B704-FCCD-4CEF-8317-83D603EBC036}"/>
              </a:ext>
            </a:extLst>
          </p:cNvPr>
          <p:cNvSpPr/>
          <p:nvPr/>
        </p:nvSpPr>
        <p:spPr>
          <a:xfrm>
            <a:off x="1341912" y="3301340"/>
            <a:ext cx="1567543" cy="1377538"/>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1028" name="Picture 4" descr="Saga of Wall Street's pandemic darlings ends with tears | Reuters">
            <a:extLst>
              <a:ext uri="{FF2B5EF4-FFF2-40B4-BE49-F238E27FC236}">
                <a16:creationId xmlns:a16="http://schemas.microsoft.com/office/drawing/2014/main" id="{576B4A5E-017F-4E15-A9DA-562238E43D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3848" y="2275608"/>
            <a:ext cx="5141117" cy="3428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07525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464871"/>
          </a:xfrm>
          <a:prstGeom prst="rect">
            <a:avLst/>
          </a:prstGeom>
          <a:noFill/>
        </p:spPr>
        <p:txBody>
          <a:bodyPr wrap="square">
            <a:spAutoFit/>
          </a:bodyPr>
          <a:lstStyle/>
          <a:p>
            <a:pPr>
              <a:lnSpc>
                <a:spcPct val="150000"/>
              </a:lnSpc>
            </a:pPr>
            <a:r>
              <a:rPr lang="en-US" sz="1800" b="1" dirty="0"/>
              <a:t>Training</a:t>
            </a:r>
          </a:p>
        </p:txBody>
      </p:sp>
      <p:sp>
        <p:nvSpPr>
          <p:cNvPr id="4" name="Rectangle 3">
            <a:extLst>
              <a:ext uri="{FF2B5EF4-FFF2-40B4-BE49-F238E27FC236}">
                <a16:creationId xmlns:a16="http://schemas.microsoft.com/office/drawing/2014/main" id="{0FC875CE-E006-4E06-8949-9C574BF17CDE}"/>
              </a:ext>
            </a:extLst>
          </p:cNvPr>
          <p:cNvSpPr/>
          <p:nvPr/>
        </p:nvSpPr>
        <p:spPr>
          <a:xfrm>
            <a:off x="4904295" y="1523785"/>
            <a:ext cx="2286000" cy="4223871"/>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TextBox 4">
            <a:extLst>
              <a:ext uri="{FF2B5EF4-FFF2-40B4-BE49-F238E27FC236}">
                <a16:creationId xmlns:a16="http://schemas.microsoft.com/office/drawing/2014/main" id="{A6C4A241-ED9A-4161-9EDA-6BD5A49D817C}"/>
              </a:ext>
            </a:extLst>
          </p:cNvPr>
          <p:cNvSpPr txBox="1"/>
          <p:nvPr/>
        </p:nvSpPr>
        <p:spPr>
          <a:xfrm>
            <a:off x="4979317" y="3386577"/>
            <a:ext cx="2135956" cy="464871"/>
          </a:xfrm>
          <a:prstGeom prst="rect">
            <a:avLst/>
          </a:prstGeom>
          <a:noFill/>
        </p:spPr>
        <p:txBody>
          <a:bodyPr wrap="square">
            <a:spAutoFit/>
          </a:bodyPr>
          <a:lstStyle/>
          <a:p>
            <a:pPr algn="ctr">
              <a:lnSpc>
                <a:spcPct val="150000"/>
              </a:lnSpc>
            </a:pPr>
            <a:r>
              <a:rPr lang="en-US" sz="1800" b="1" dirty="0"/>
              <a:t>Model</a:t>
            </a:r>
          </a:p>
        </p:txBody>
      </p:sp>
      <p:cxnSp>
        <p:nvCxnSpPr>
          <p:cNvPr id="7" name="Straight Arrow Connector 6">
            <a:extLst>
              <a:ext uri="{FF2B5EF4-FFF2-40B4-BE49-F238E27FC236}">
                <a16:creationId xmlns:a16="http://schemas.microsoft.com/office/drawing/2014/main" id="{31501CAD-3908-4ADD-83F6-4F915E0A9030}"/>
              </a:ext>
            </a:extLst>
          </p:cNvPr>
          <p:cNvCxnSpPr/>
          <p:nvPr/>
        </p:nvCxnSpPr>
        <p:spPr>
          <a:xfrm>
            <a:off x="4034868" y="2012562"/>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3F55C3A-88A5-4252-973B-79A217FFD80F}"/>
              </a:ext>
            </a:extLst>
          </p:cNvPr>
          <p:cNvCxnSpPr/>
          <p:nvPr/>
        </p:nvCxnSpPr>
        <p:spPr>
          <a:xfrm>
            <a:off x="4034867" y="2666786"/>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23D9BEC-C7FF-4BD4-B2C0-7C0318129EEC}"/>
              </a:ext>
            </a:extLst>
          </p:cNvPr>
          <p:cNvCxnSpPr/>
          <p:nvPr/>
        </p:nvCxnSpPr>
        <p:spPr>
          <a:xfrm>
            <a:off x="7190295" y="266678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8DEB890-49E2-4CD9-AD39-9CF308E43133}"/>
              </a:ext>
            </a:extLst>
          </p:cNvPr>
          <p:cNvSpPr txBox="1"/>
          <p:nvPr/>
        </p:nvSpPr>
        <p:spPr>
          <a:xfrm rot="5400000">
            <a:off x="3575413" y="3602886"/>
            <a:ext cx="2135956" cy="671851"/>
          </a:xfrm>
          <a:prstGeom prst="rect">
            <a:avLst/>
          </a:prstGeom>
          <a:noFill/>
        </p:spPr>
        <p:txBody>
          <a:bodyPr wrap="square">
            <a:spAutoFit/>
          </a:bodyPr>
          <a:lstStyle/>
          <a:p>
            <a:pPr algn="ctr">
              <a:lnSpc>
                <a:spcPct val="150000"/>
              </a:lnSpc>
            </a:pPr>
            <a:r>
              <a:rPr lang="en-US" sz="2800" b="1" dirty="0"/>
              <a:t>. . .</a:t>
            </a:r>
          </a:p>
        </p:txBody>
      </p:sp>
      <p:pic>
        <p:nvPicPr>
          <p:cNvPr id="2" name="Picture 1">
            <a:extLst>
              <a:ext uri="{FF2B5EF4-FFF2-40B4-BE49-F238E27FC236}">
                <a16:creationId xmlns:a16="http://schemas.microsoft.com/office/drawing/2014/main" id="{AE838BEA-1D46-42B4-ADA4-DF5FD93ABBE6}"/>
              </a:ext>
            </a:extLst>
          </p:cNvPr>
          <p:cNvPicPr>
            <a:picLocks noChangeAspect="1"/>
          </p:cNvPicPr>
          <p:nvPr/>
        </p:nvPicPr>
        <p:blipFill rotWithShape="1">
          <a:blip r:embed="rId3"/>
          <a:srcRect l="7711" t="17267" r="41153" b="19936"/>
          <a:stretch/>
        </p:blipFill>
        <p:spPr>
          <a:xfrm rot="5400000">
            <a:off x="463747" y="2018813"/>
            <a:ext cx="3941841" cy="3200400"/>
          </a:xfrm>
          <a:prstGeom prst="rect">
            <a:avLst/>
          </a:prstGeom>
        </p:spPr>
      </p:pic>
      <p:cxnSp>
        <p:nvCxnSpPr>
          <p:cNvPr id="16" name="Straight Arrow Connector 15">
            <a:extLst>
              <a:ext uri="{FF2B5EF4-FFF2-40B4-BE49-F238E27FC236}">
                <a16:creationId xmlns:a16="http://schemas.microsoft.com/office/drawing/2014/main" id="{1ACB41D3-BE1B-488A-8EFA-B2135BBE32F1}"/>
              </a:ext>
            </a:extLst>
          </p:cNvPr>
          <p:cNvCxnSpPr/>
          <p:nvPr/>
        </p:nvCxnSpPr>
        <p:spPr>
          <a:xfrm>
            <a:off x="4034867" y="5265501"/>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0E432E0B-C99C-4B2C-A330-1F4D25E51E30}"/>
              </a:ext>
            </a:extLst>
          </p:cNvPr>
          <p:cNvSpPr/>
          <p:nvPr/>
        </p:nvSpPr>
        <p:spPr>
          <a:xfrm>
            <a:off x="8446336" y="2350801"/>
            <a:ext cx="1029959" cy="631968"/>
          </a:xfrm>
          <a:prstGeom prst="rect">
            <a:avLst/>
          </a:prstGeom>
          <a:solidFill>
            <a:srgbClr val="946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17" name="Picture 16">
            <a:extLst>
              <a:ext uri="{FF2B5EF4-FFF2-40B4-BE49-F238E27FC236}">
                <a16:creationId xmlns:a16="http://schemas.microsoft.com/office/drawing/2014/main" id="{3A888BD5-264F-45B4-A2AD-3E53D297E181}"/>
              </a:ext>
            </a:extLst>
          </p:cNvPr>
          <p:cNvPicPr>
            <a:picLocks noChangeAspect="1"/>
          </p:cNvPicPr>
          <p:nvPr/>
        </p:nvPicPr>
        <p:blipFill rotWithShape="1">
          <a:blip r:embed="rId3"/>
          <a:srcRect l="7711" t="59350" r="84065" b="19936"/>
          <a:stretch/>
        </p:blipFill>
        <p:spPr>
          <a:xfrm rot="5400000">
            <a:off x="10721750" y="2139931"/>
            <a:ext cx="633947" cy="1055688"/>
          </a:xfrm>
          <a:prstGeom prst="rect">
            <a:avLst/>
          </a:prstGeom>
        </p:spPr>
      </p:pic>
      <p:sp>
        <p:nvSpPr>
          <p:cNvPr id="18" name="Rectangle 17">
            <a:extLst>
              <a:ext uri="{FF2B5EF4-FFF2-40B4-BE49-F238E27FC236}">
                <a16:creationId xmlns:a16="http://schemas.microsoft.com/office/drawing/2014/main" id="{17796AC0-8A7E-46EE-A0B3-8F848CDF5609}"/>
              </a:ext>
            </a:extLst>
          </p:cNvPr>
          <p:cNvSpPr/>
          <p:nvPr/>
        </p:nvSpPr>
        <p:spPr>
          <a:xfrm>
            <a:off x="3119120" y="2926080"/>
            <a:ext cx="6606838" cy="1869440"/>
          </a:xfrm>
          <a:prstGeom prst="rect">
            <a:avLst/>
          </a:prstGeom>
          <a:solidFill>
            <a:schemeClr val="bg1"/>
          </a:solid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9" name="TextBox 18">
            <a:extLst>
              <a:ext uri="{FF2B5EF4-FFF2-40B4-BE49-F238E27FC236}">
                <a16:creationId xmlns:a16="http://schemas.microsoft.com/office/drawing/2014/main" id="{68501674-9697-433E-84B6-6064DDC41B9B}"/>
              </a:ext>
            </a:extLst>
          </p:cNvPr>
          <p:cNvSpPr txBox="1"/>
          <p:nvPr/>
        </p:nvSpPr>
        <p:spPr>
          <a:xfrm>
            <a:off x="3119120" y="3586939"/>
            <a:ext cx="6606838" cy="523220"/>
          </a:xfrm>
          <a:prstGeom prst="rect">
            <a:avLst/>
          </a:prstGeom>
          <a:noFill/>
        </p:spPr>
        <p:txBody>
          <a:bodyPr wrap="square" rtlCol="0">
            <a:spAutoFit/>
          </a:bodyPr>
          <a:lstStyle/>
          <a:p>
            <a:pPr algn="ctr"/>
            <a:r>
              <a:rPr lang="en-US" sz="2800" b="1" dirty="0">
                <a:solidFill>
                  <a:srgbClr val="FF0000"/>
                </a:solidFill>
              </a:rPr>
              <a:t>Don’t use all chocolates for training!</a:t>
            </a:r>
            <a:endParaRPr lang="LID4096" sz="2800" b="1" dirty="0">
              <a:solidFill>
                <a:srgbClr val="FF0000"/>
              </a:solidFill>
            </a:endParaRPr>
          </a:p>
        </p:txBody>
      </p:sp>
    </p:spTree>
    <p:extLst>
      <p:ext uri="{BB962C8B-B14F-4D97-AF65-F5344CB8AC3E}">
        <p14:creationId xmlns:p14="http://schemas.microsoft.com/office/powerpoint/2010/main" val="595429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A9BE19-4E8B-4A8D-9CCD-6076100D6338}"/>
              </a:ext>
            </a:extLst>
          </p:cNvPr>
          <p:cNvPicPr>
            <a:picLocks noChangeAspect="1"/>
          </p:cNvPicPr>
          <p:nvPr/>
        </p:nvPicPr>
        <p:blipFill rotWithShape="1">
          <a:blip r:embed="rId2"/>
          <a:srcRect l="7711" t="17267" r="41153" b="19936"/>
          <a:stretch/>
        </p:blipFill>
        <p:spPr>
          <a:xfrm rot="5400000">
            <a:off x="463747" y="2018813"/>
            <a:ext cx="3941841" cy="3200400"/>
          </a:xfrm>
          <a:prstGeom prst="rect">
            <a:avLst/>
          </a:prstGeom>
        </p:spPr>
      </p:pic>
      <p:pic>
        <p:nvPicPr>
          <p:cNvPr id="3" name="Picture 2">
            <a:extLst>
              <a:ext uri="{FF2B5EF4-FFF2-40B4-BE49-F238E27FC236}">
                <a16:creationId xmlns:a16="http://schemas.microsoft.com/office/drawing/2014/main" id="{0B63075C-7A5C-4E91-BC46-BF27988DBC10}"/>
              </a:ext>
            </a:extLst>
          </p:cNvPr>
          <p:cNvPicPr>
            <a:picLocks noChangeAspect="1"/>
          </p:cNvPicPr>
          <p:nvPr/>
        </p:nvPicPr>
        <p:blipFill rotWithShape="1">
          <a:blip r:embed="rId2"/>
          <a:srcRect l="24228" t="17267" r="58518" b="19936"/>
          <a:stretch/>
        </p:blipFill>
        <p:spPr>
          <a:xfrm rot="5400000">
            <a:off x="5430984" y="1986150"/>
            <a:ext cx="1330033" cy="3200400"/>
          </a:xfrm>
          <a:prstGeom prst="rect">
            <a:avLst/>
          </a:prstGeom>
        </p:spPr>
      </p:pic>
      <p:pic>
        <p:nvPicPr>
          <p:cNvPr id="4" name="Picture 3">
            <a:extLst>
              <a:ext uri="{FF2B5EF4-FFF2-40B4-BE49-F238E27FC236}">
                <a16:creationId xmlns:a16="http://schemas.microsoft.com/office/drawing/2014/main" id="{441899FB-15C3-4651-B727-72C78721C7D9}"/>
              </a:ext>
            </a:extLst>
          </p:cNvPr>
          <p:cNvPicPr>
            <a:picLocks noChangeAspect="1"/>
          </p:cNvPicPr>
          <p:nvPr/>
        </p:nvPicPr>
        <p:blipFill rotWithShape="1">
          <a:blip r:embed="rId2"/>
          <a:srcRect l="24228" t="17267" r="58518" b="19936"/>
          <a:stretch/>
        </p:blipFill>
        <p:spPr>
          <a:xfrm rot="5400000">
            <a:off x="9092318" y="1986150"/>
            <a:ext cx="1330033" cy="3200400"/>
          </a:xfrm>
          <a:prstGeom prst="rect">
            <a:avLst/>
          </a:prstGeom>
        </p:spPr>
      </p:pic>
      <p:sp>
        <p:nvSpPr>
          <p:cNvPr id="5" name="TextBox 4">
            <a:extLst>
              <a:ext uri="{FF2B5EF4-FFF2-40B4-BE49-F238E27FC236}">
                <a16:creationId xmlns:a16="http://schemas.microsoft.com/office/drawing/2014/main" id="{BEDC7EEA-5CF7-4A6E-A25C-DB458F31DB05}"/>
              </a:ext>
            </a:extLst>
          </p:cNvPr>
          <p:cNvSpPr txBox="1"/>
          <p:nvPr/>
        </p:nvSpPr>
        <p:spPr>
          <a:xfrm>
            <a:off x="1431202" y="3401684"/>
            <a:ext cx="2006930" cy="400110"/>
          </a:xfrm>
          <a:prstGeom prst="rect">
            <a:avLst/>
          </a:prstGeom>
          <a:solidFill>
            <a:srgbClr val="FFFFCC"/>
          </a:solidFill>
        </p:spPr>
        <p:txBody>
          <a:bodyPr wrap="square" rtlCol="0">
            <a:spAutoFit/>
          </a:bodyPr>
          <a:lstStyle/>
          <a:p>
            <a:pPr algn="ctr"/>
            <a:r>
              <a:rPr lang="en-US" sz="2000" b="1" dirty="0"/>
              <a:t>Training dataset</a:t>
            </a:r>
            <a:endParaRPr lang="LID4096" sz="2000" b="1" dirty="0"/>
          </a:p>
        </p:txBody>
      </p:sp>
      <p:sp>
        <p:nvSpPr>
          <p:cNvPr id="8" name="TextBox 7">
            <a:extLst>
              <a:ext uri="{FF2B5EF4-FFF2-40B4-BE49-F238E27FC236}">
                <a16:creationId xmlns:a16="http://schemas.microsoft.com/office/drawing/2014/main" id="{420C62EA-BA2F-4462-BFBB-7E50CE65F603}"/>
              </a:ext>
            </a:extLst>
          </p:cNvPr>
          <p:cNvSpPr txBox="1"/>
          <p:nvPr/>
        </p:nvSpPr>
        <p:spPr>
          <a:xfrm>
            <a:off x="5008419" y="3426031"/>
            <a:ext cx="2175163" cy="400110"/>
          </a:xfrm>
          <a:prstGeom prst="rect">
            <a:avLst/>
          </a:prstGeom>
          <a:solidFill>
            <a:srgbClr val="FFFFCC"/>
          </a:solidFill>
        </p:spPr>
        <p:txBody>
          <a:bodyPr wrap="square" rtlCol="0">
            <a:spAutoFit/>
          </a:bodyPr>
          <a:lstStyle/>
          <a:p>
            <a:pPr algn="ctr"/>
            <a:r>
              <a:rPr lang="en-US" sz="2000" b="1" dirty="0"/>
              <a:t>Validation dataset</a:t>
            </a:r>
            <a:endParaRPr lang="LID4096" sz="2000" b="1" dirty="0"/>
          </a:p>
        </p:txBody>
      </p:sp>
      <p:sp>
        <p:nvSpPr>
          <p:cNvPr id="9" name="TextBox 8">
            <a:extLst>
              <a:ext uri="{FF2B5EF4-FFF2-40B4-BE49-F238E27FC236}">
                <a16:creationId xmlns:a16="http://schemas.microsoft.com/office/drawing/2014/main" id="{E90A0851-F94C-4B2F-9365-34274CC2D658}"/>
              </a:ext>
            </a:extLst>
          </p:cNvPr>
          <p:cNvSpPr txBox="1"/>
          <p:nvPr/>
        </p:nvSpPr>
        <p:spPr>
          <a:xfrm>
            <a:off x="8753869" y="3386295"/>
            <a:ext cx="2006930" cy="400110"/>
          </a:xfrm>
          <a:prstGeom prst="rect">
            <a:avLst/>
          </a:prstGeom>
          <a:solidFill>
            <a:srgbClr val="FFFFCC"/>
          </a:solidFill>
        </p:spPr>
        <p:txBody>
          <a:bodyPr wrap="square" rtlCol="0">
            <a:spAutoFit/>
          </a:bodyPr>
          <a:lstStyle/>
          <a:p>
            <a:pPr algn="ctr"/>
            <a:r>
              <a:rPr lang="en-US" sz="2000" b="1" dirty="0"/>
              <a:t>Testing dataset</a:t>
            </a:r>
            <a:endParaRPr lang="LID4096" sz="2000" b="1" dirty="0"/>
          </a:p>
        </p:txBody>
      </p:sp>
    </p:spTree>
    <p:extLst>
      <p:ext uri="{BB962C8B-B14F-4D97-AF65-F5344CB8AC3E}">
        <p14:creationId xmlns:p14="http://schemas.microsoft.com/office/powerpoint/2010/main" val="2816115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464871"/>
          </a:xfrm>
          <a:prstGeom prst="rect">
            <a:avLst/>
          </a:prstGeom>
          <a:noFill/>
        </p:spPr>
        <p:txBody>
          <a:bodyPr wrap="square">
            <a:spAutoFit/>
          </a:bodyPr>
          <a:lstStyle/>
          <a:p>
            <a:pPr>
              <a:lnSpc>
                <a:spcPct val="150000"/>
              </a:lnSpc>
            </a:pPr>
            <a:r>
              <a:rPr lang="en-US" sz="1800" b="1" dirty="0"/>
              <a:t>Training</a:t>
            </a:r>
          </a:p>
        </p:txBody>
      </p:sp>
      <p:sp>
        <p:nvSpPr>
          <p:cNvPr id="4" name="Rectangle 3">
            <a:extLst>
              <a:ext uri="{FF2B5EF4-FFF2-40B4-BE49-F238E27FC236}">
                <a16:creationId xmlns:a16="http://schemas.microsoft.com/office/drawing/2014/main" id="{0FC875CE-E006-4E06-8949-9C574BF17CDE}"/>
              </a:ext>
            </a:extLst>
          </p:cNvPr>
          <p:cNvSpPr/>
          <p:nvPr/>
        </p:nvSpPr>
        <p:spPr>
          <a:xfrm>
            <a:off x="4904295" y="1381285"/>
            <a:ext cx="2286000" cy="4223871"/>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TextBox 4">
            <a:extLst>
              <a:ext uri="{FF2B5EF4-FFF2-40B4-BE49-F238E27FC236}">
                <a16:creationId xmlns:a16="http://schemas.microsoft.com/office/drawing/2014/main" id="{A6C4A241-ED9A-4161-9EDA-6BD5A49D817C}"/>
              </a:ext>
            </a:extLst>
          </p:cNvPr>
          <p:cNvSpPr txBox="1"/>
          <p:nvPr/>
        </p:nvSpPr>
        <p:spPr>
          <a:xfrm>
            <a:off x="4979317" y="3244077"/>
            <a:ext cx="2135956" cy="464871"/>
          </a:xfrm>
          <a:prstGeom prst="rect">
            <a:avLst/>
          </a:prstGeom>
          <a:noFill/>
        </p:spPr>
        <p:txBody>
          <a:bodyPr wrap="square">
            <a:spAutoFit/>
          </a:bodyPr>
          <a:lstStyle/>
          <a:p>
            <a:pPr algn="ctr">
              <a:lnSpc>
                <a:spcPct val="150000"/>
              </a:lnSpc>
            </a:pPr>
            <a:r>
              <a:rPr lang="en-US" sz="1800" b="1" dirty="0"/>
              <a:t>Model</a:t>
            </a:r>
          </a:p>
        </p:txBody>
      </p:sp>
      <p:cxnSp>
        <p:nvCxnSpPr>
          <p:cNvPr id="7" name="Straight Arrow Connector 6">
            <a:extLst>
              <a:ext uri="{FF2B5EF4-FFF2-40B4-BE49-F238E27FC236}">
                <a16:creationId xmlns:a16="http://schemas.microsoft.com/office/drawing/2014/main" id="{31501CAD-3908-4ADD-83F6-4F915E0A9030}"/>
              </a:ext>
            </a:extLst>
          </p:cNvPr>
          <p:cNvCxnSpPr/>
          <p:nvPr/>
        </p:nvCxnSpPr>
        <p:spPr>
          <a:xfrm>
            <a:off x="4034868" y="1870062"/>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3F55C3A-88A5-4252-973B-79A217FFD80F}"/>
              </a:ext>
            </a:extLst>
          </p:cNvPr>
          <p:cNvCxnSpPr/>
          <p:nvPr/>
        </p:nvCxnSpPr>
        <p:spPr>
          <a:xfrm>
            <a:off x="4034867" y="2524286"/>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23D9BEC-C7FF-4BD4-B2C0-7C0318129EEC}"/>
              </a:ext>
            </a:extLst>
          </p:cNvPr>
          <p:cNvCxnSpPr/>
          <p:nvPr/>
        </p:nvCxnSpPr>
        <p:spPr>
          <a:xfrm>
            <a:off x="7190295" y="252428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8DEB890-49E2-4CD9-AD39-9CF308E43133}"/>
              </a:ext>
            </a:extLst>
          </p:cNvPr>
          <p:cNvSpPr txBox="1"/>
          <p:nvPr/>
        </p:nvSpPr>
        <p:spPr>
          <a:xfrm rot="5400000">
            <a:off x="3575413" y="3460386"/>
            <a:ext cx="2135956" cy="671851"/>
          </a:xfrm>
          <a:prstGeom prst="rect">
            <a:avLst/>
          </a:prstGeom>
          <a:noFill/>
        </p:spPr>
        <p:txBody>
          <a:bodyPr wrap="square">
            <a:spAutoFit/>
          </a:bodyPr>
          <a:lstStyle/>
          <a:p>
            <a:pPr algn="ctr">
              <a:lnSpc>
                <a:spcPct val="150000"/>
              </a:lnSpc>
            </a:pPr>
            <a:r>
              <a:rPr lang="en-US" sz="2800" b="1" dirty="0"/>
              <a:t>. . .</a:t>
            </a:r>
          </a:p>
        </p:txBody>
      </p:sp>
      <p:pic>
        <p:nvPicPr>
          <p:cNvPr id="2" name="Picture 1">
            <a:extLst>
              <a:ext uri="{FF2B5EF4-FFF2-40B4-BE49-F238E27FC236}">
                <a16:creationId xmlns:a16="http://schemas.microsoft.com/office/drawing/2014/main" id="{AE838BEA-1D46-42B4-ADA4-DF5FD93ABBE6}"/>
              </a:ext>
            </a:extLst>
          </p:cNvPr>
          <p:cNvPicPr>
            <a:picLocks noChangeAspect="1"/>
          </p:cNvPicPr>
          <p:nvPr/>
        </p:nvPicPr>
        <p:blipFill rotWithShape="1">
          <a:blip r:embed="rId3"/>
          <a:srcRect l="7711" t="17267" r="41153" b="19936"/>
          <a:stretch/>
        </p:blipFill>
        <p:spPr>
          <a:xfrm rot="5400000">
            <a:off x="463747" y="1876313"/>
            <a:ext cx="3941841" cy="3200400"/>
          </a:xfrm>
          <a:prstGeom prst="rect">
            <a:avLst/>
          </a:prstGeom>
        </p:spPr>
      </p:pic>
      <p:cxnSp>
        <p:nvCxnSpPr>
          <p:cNvPr id="16" name="Straight Arrow Connector 15">
            <a:extLst>
              <a:ext uri="{FF2B5EF4-FFF2-40B4-BE49-F238E27FC236}">
                <a16:creationId xmlns:a16="http://schemas.microsoft.com/office/drawing/2014/main" id="{1ACB41D3-BE1B-488A-8EFA-B2135BBE32F1}"/>
              </a:ext>
            </a:extLst>
          </p:cNvPr>
          <p:cNvCxnSpPr/>
          <p:nvPr/>
        </p:nvCxnSpPr>
        <p:spPr>
          <a:xfrm>
            <a:off x="4034867" y="5123001"/>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0E432E0B-C99C-4B2C-A330-1F4D25E51E30}"/>
              </a:ext>
            </a:extLst>
          </p:cNvPr>
          <p:cNvSpPr/>
          <p:nvPr/>
        </p:nvSpPr>
        <p:spPr>
          <a:xfrm>
            <a:off x="9974862" y="1514470"/>
            <a:ext cx="1029959" cy="3932961"/>
          </a:xfrm>
          <a:prstGeom prst="rect">
            <a:avLst/>
          </a:prstGeom>
          <a:solidFill>
            <a:srgbClr val="946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20" name="Picture 19">
            <a:extLst>
              <a:ext uri="{FF2B5EF4-FFF2-40B4-BE49-F238E27FC236}">
                <a16:creationId xmlns:a16="http://schemas.microsoft.com/office/drawing/2014/main" id="{5214C8ED-4D2D-40DD-9A25-516A3C068761}"/>
              </a:ext>
            </a:extLst>
          </p:cNvPr>
          <p:cNvPicPr>
            <a:picLocks noChangeAspect="1"/>
          </p:cNvPicPr>
          <p:nvPr/>
        </p:nvPicPr>
        <p:blipFill rotWithShape="1">
          <a:blip r:embed="rId3"/>
          <a:srcRect l="7711" t="59920" r="41153" b="19936"/>
          <a:stretch/>
        </p:blipFill>
        <p:spPr>
          <a:xfrm rot="5400000">
            <a:off x="6613309" y="2963198"/>
            <a:ext cx="3941841" cy="1026627"/>
          </a:xfrm>
          <a:prstGeom prst="rect">
            <a:avLst/>
          </a:prstGeom>
        </p:spPr>
      </p:pic>
      <p:sp>
        <p:nvSpPr>
          <p:cNvPr id="9" name="Right Brace 8">
            <a:extLst>
              <a:ext uri="{FF2B5EF4-FFF2-40B4-BE49-F238E27FC236}">
                <a16:creationId xmlns:a16="http://schemas.microsoft.com/office/drawing/2014/main" id="{74CF1786-B7D0-4D42-83D6-F0731E674884}"/>
              </a:ext>
            </a:extLst>
          </p:cNvPr>
          <p:cNvSpPr/>
          <p:nvPr/>
        </p:nvSpPr>
        <p:spPr>
          <a:xfrm rot="5400000">
            <a:off x="9383044" y="4302162"/>
            <a:ext cx="318782" cy="2924771"/>
          </a:xfrm>
          <a:prstGeom prst="rightBrace">
            <a:avLst>
              <a:gd name="adj1" fmla="val 45585"/>
              <a:gd name="adj2" fmla="val 50000"/>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LID4096"/>
          </a:p>
        </p:txBody>
      </p:sp>
      <p:sp>
        <p:nvSpPr>
          <p:cNvPr id="21" name="TextBox 20">
            <a:extLst>
              <a:ext uri="{FF2B5EF4-FFF2-40B4-BE49-F238E27FC236}">
                <a16:creationId xmlns:a16="http://schemas.microsoft.com/office/drawing/2014/main" id="{C62A289F-C2F5-44A0-9671-CB726D416D68}"/>
              </a:ext>
            </a:extLst>
          </p:cNvPr>
          <p:cNvSpPr txBox="1"/>
          <p:nvPr/>
        </p:nvSpPr>
        <p:spPr>
          <a:xfrm>
            <a:off x="8943410" y="5886465"/>
            <a:ext cx="1198050" cy="464871"/>
          </a:xfrm>
          <a:prstGeom prst="rect">
            <a:avLst/>
          </a:prstGeom>
          <a:noFill/>
        </p:spPr>
        <p:txBody>
          <a:bodyPr wrap="square">
            <a:spAutoFit/>
          </a:bodyPr>
          <a:lstStyle/>
          <a:p>
            <a:pPr algn="ctr">
              <a:lnSpc>
                <a:spcPct val="150000"/>
              </a:lnSpc>
            </a:pPr>
            <a:r>
              <a:rPr lang="en-US" b="1" dirty="0"/>
              <a:t>Loss</a:t>
            </a:r>
            <a:endParaRPr lang="en-US" sz="1800" b="1" dirty="0"/>
          </a:p>
        </p:txBody>
      </p:sp>
    </p:spTree>
    <p:extLst>
      <p:ext uri="{BB962C8B-B14F-4D97-AF65-F5344CB8AC3E}">
        <p14:creationId xmlns:p14="http://schemas.microsoft.com/office/powerpoint/2010/main" val="41910187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464871"/>
          </a:xfrm>
          <a:prstGeom prst="rect">
            <a:avLst/>
          </a:prstGeom>
          <a:noFill/>
        </p:spPr>
        <p:txBody>
          <a:bodyPr wrap="square">
            <a:spAutoFit/>
          </a:bodyPr>
          <a:lstStyle/>
          <a:p>
            <a:pPr>
              <a:lnSpc>
                <a:spcPct val="150000"/>
              </a:lnSpc>
            </a:pPr>
            <a:r>
              <a:rPr lang="en-US" b="1" dirty="0"/>
              <a:t>Validation</a:t>
            </a:r>
            <a:endParaRPr lang="en-US" sz="1800" b="1" dirty="0"/>
          </a:p>
        </p:txBody>
      </p:sp>
      <p:sp>
        <p:nvSpPr>
          <p:cNvPr id="4" name="Rectangle 3">
            <a:extLst>
              <a:ext uri="{FF2B5EF4-FFF2-40B4-BE49-F238E27FC236}">
                <a16:creationId xmlns:a16="http://schemas.microsoft.com/office/drawing/2014/main" id="{0FC875CE-E006-4E06-8949-9C574BF17CDE}"/>
              </a:ext>
            </a:extLst>
          </p:cNvPr>
          <p:cNvSpPr/>
          <p:nvPr/>
        </p:nvSpPr>
        <p:spPr>
          <a:xfrm>
            <a:off x="4904295" y="1880049"/>
            <a:ext cx="2286000" cy="1646922"/>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TextBox 4">
            <a:extLst>
              <a:ext uri="{FF2B5EF4-FFF2-40B4-BE49-F238E27FC236}">
                <a16:creationId xmlns:a16="http://schemas.microsoft.com/office/drawing/2014/main" id="{A6C4A241-ED9A-4161-9EDA-6BD5A49D817C}"/>
              </a:ext>
            </a:extLst>
          </p:cNvPr>
          <p:cNvSpPr txBox="1"/>
          <p:nvPr/>
        </p:nvSpPr>
        <p:spPr>
          <a:xfrm>
            <a:off x="4979317" y="2494031"/>
            <a:ext cx="2135956" cy="464871"/>
          </a:xfrm>
          <a:prstGeom prst="rect">
            <a:avLst/>
          </a:prstGeom>
          <a:noFill/>
        </p:spPr>
        <p:txBody>
          <a:bodyPr wrap="square">
            <a:spAutoFit/>
          </a:bodyPr>
          <a:lstStyle/>
          <a:p>
            <a:pPr algn="ctr">
              <a:lnSpc>
                <a:spcPct val="150000"/>
              </a:lnSpc>
            </a:pPr>
            <a:r>
              <a:rPr lang="en-US" sz="1800" b="1" dirty="0"/>
              <a:t>Model</a:t>
            </a:r>
          </a:p>
        </p:txBody>
      </p:sp>
      <p:cxnSp>
        <p:nvCxnSpPr>
          <p:cNvPr id="7" name="Straight Arrow Connector 6">
            <a:extLst>
              <a:ext uri="{FF2B5EF4-FFF2-40B4-BE49-F238E27FC236}">
                <a16:creationId xmlns:a16="http://schemas.microsoft.com/office/drawing/2014/main" id="{31501CAD-3908-4ADD-83F6-4F915E0A9030}"/>
              </a:ext>
            </a:extLst>
          </p:cNvPr>
          <p:cNvCxnSpPr/>
          <p:nvPr/>
        </p:nvCxnSpPr>
        <p:spPr>
          <a:xfrm>
            <a:off x="4034868" y="236882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3F55C3A-88A5-4252-973B-79A217FFD80F}"/>
              </a:ext>
            </a:extLst>
          </p:cNvPr>
          <p:cNvCxnSpPr/>
          <p:nvPr/>
        </p:nvCxnSpPr>
        <p:spPr>
          <a:xfrm>
            <a:off x="4034867" y="3023049"/>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23D9BEC-C7FF-4BD4-B2C0-7C0318129EEC}"/>
              </a:ext>
            </a:extLst>
          </p:cNvPr>
          <p:cNvCxnSpPr/>
          <p:nvPr/>
        </p:nvCxnSpPr>
        <p:spPr>
          <a:xfrm>
            <a:off x="7190295" y="2726466"/>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AE838BEA-1D46-42B4-ADA4-DF5FD93ABBE6}"/>
              </a:ext>
            </a:extLst>
          </p:cNvPr>
          <p:cNvPicPr>
            <a:picLocks noChangeAspect="1"/>
          </p:cNvPicPr>
          <p:nvPr/>
        </p:nvPicPr>
        <p:blipFill rotWithShape="1">
          <a:blip r:embed="rId3"/>
          <a:srcRect l="7711" t="17267" r="75156" b="19936"/>
          <a:stretch/>
        </p:blipFill>
        <p:spPr>
          <a:xfrm rot="5400000">
            <a:off x="1774301" y="1064524"/>
            <a:ext cx="1320734" cy="3200400"/>
          </a:xfrm>
          <a:prstGeom prst="rect">
            <a:avLst/>
          </a:prstGeom>
        </p:spPr>
      </p:pic>
      <p:sp>
        <p:nvSpPr>
          <p:cNvPr id="6" name="Rectangle 5">
            <a:extLst>
              <a:ext uri="{FF2B5EF4-FFF2-40B4-BE49-F238E27FC236}">
                <a16:creationId xmlns:a16="http://schemas.microsoft.com/office/drawing/2014/main" id="{0E432E0B-C99C-4B2C-A330-1F4D25E51E30}"/>
              </a:ext>
            </a:extLst>
          </p:cNvPr>
          <p:cNvSpPr/>
          <p:nvPr/>
        </p:nvSpPr>
        <p:spPr>
          <a:xfrm>
            <a:off x="9974862" y="2066098"/>
            <a:ext cx="1029959" cy="1320736"/>
          </a:xfrm>
          <a:prstGeom prst="rect">
            <a:avLst/>
          </a:prstGeom>
          <a:solidFill>
            <a:srgbClr val="946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20" name="Picture 19">
            <a:extLst>
              <a:ext uri="{FF2B5EF4-FFF2-40B4-BE49-F238E27FC236}">
                <a16:creationId xmlns:a16="http://schemas.microsoft.com/office/drawing/2014/main" id="{5214C8ED-4D2D-40DD-9A25-516A3C068761}"/>
              </a:ext>
            </a:extLst>
          </p:cNvPr>
          <p:cNvPicPr>
            <a:picLocks noChangeAspect="1"/>
          </p:cNvPicPr>
          <p:nvPr/>
        </p:nvPicPr>
        <p:blipFill rotWithShape="1">
          <a:blip r:embed="rId3"/>
          <a:srcRect l="7711" t="59920" r="75156" b="19936"/>
          <a:stretch/>
        </p:blipFill>
        <p:spPr>
          <a:xfrm rot="5400000">
            <a:off x="7998886" y="2213152"/>
            <a:ext cx="1320734" cy="1026627"/>
          </a:xfrm>
          <a:prstGeom prst="rect">
            <a:avLst/>
          </a:prstGeom>
        </p:spPr>
      </p:pic>
      <p:sp>
        <p:nvSpPr>
          <p:cNvPr id="9" name="Right Brace 8">
            <a:extLst>
              <a:ext uri="{FF2B5EF4-FFF2-40B4-BE49-F238E27FC236}">
                <a16:creationId xmlns:a16="http://schemas.microsoft.com/office/drawing/2014/main" id="{74CF1786-B7D0-4D42-83D6-F0731E674884}"/>
              </a:ext>
            </a:extLst>
          </p:cNvPr>
          <p:cNvSpPr/>
          <p:nvPr/>
        </p:nvSpPr>
        <p:spPr>
          <a:xfrm rot="5400000">
            <a:off x="9421410" y="2128977"/>
            <a:ext cx="318782" cy="2924771"/>
          </a:xfrm>
          <a:prstGeom prst="rightBrace">
            <a:avLst>
              <a:gd name="adj1" fmla="val 45585"/>
              <a:gd name="adj2" fmla="val 50000"/>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LID4096"/>
          </a:p>
        </p:txBody>
      </p:sp>
      <p:sp>
        <p:nvSpPr>
          <p:cNvPr id="21" name="TextBox 20">
            <a:extLst>
              <a:ext uri="{FF2B5EF4-FFF2-40B4-BE49-F238E27FC236}">
                <a16:creationId xmlns:a16="http://schemas.microsoft.com/office/drawing/2014/main" id="{C62A289F-C2F5-44A0-9671-CB726D416D68}"/>
              </a:ext>
            </a:extLst>
          </p:cNvPr>
          <p:cNvSpPr txBox="1"/>
          <p:nvPr/>
        </p:nvSpPr>
        <p:spPr>
          <a:xfrm>
            <a:off x="8981776" y="3713280"/>
            <a:ext cx="1198050" cy="464871"/>
          </a:xfrm>
          <a:prstGeom prst="rect">
            <a:avLst/>
          </a:prstGeom>
          <a:noFill/>
        </p:spPr>
        <p:txBody>
          <a:bodyPr wrap="square">
            <a:spAutoFit/>
          </a:bodyPr>
          <a:lstStyle/>
          <a:p>
            <a:pPr algn="ctr">
              <a:lnSpc>
                <a:spcPct val="150000"/>
              </a:lnSpc>
            </a:pPr>
            <a:r>
              <a:rPr lang="en-US" b="1" dirty="0"/>
              <a:t>Loss</a:t>
            </a:r>
            <a:endParaRPr lang="en-US" sz="1800" b="1" dirty="0"/>
          </a:p>
        </p:txBody>
      </p:sp>
    </p:spTree>
    <p:extLst>
      <p:ext uri="{BB962C8B-B14F-4D97-AF65-F5344CB8AC3E}">
        <p14:creationId xmlns:p14="http://schemas.microsoft.com/office/powerpoint/2010/main" val="3951259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5331BF-DD6B-43D9-BBDF-3725FE50B1A1}"/>
              </a:ext>
            </a:extLst>
          </p:cNvPr>
          <p:cNvSpPr txBox="1"/>
          <p:nvPr/>
        </p:nvSpPr>
        <p:spPr>
          <a:xfrm>
            <a:off x="1169378" y="1002323"/>
            <a:ext cx="8071338" cy="3693319"/>
          </a:xfrm>
          <a:prstGeom prst="rect">
            <a:avLst/>
          </a:prstGeom>
          <a:noFill/>
        </p:spPr>
        <p:txBody>
          <a:bodyPr wrap="square" rtlCol="0">
            <a:spAutoFit/>
          </a:bodyPr>
          <a:lstStyle/>
          <a:p>
            <a:r>
              <a:rPr lang="en-US" dirty="0"/>
              <a:t>What is Machine Learning?</a:t>
            </a:r>
          </a:p>
          <a:p>
            <a:r>
              <a:rPr lang="en-US" dirty="0"/>
              <a:t>Machine Learning is a subdomain of </a:t>
            </a:r>
            <a:r>
              <a:rPr lang="en-US" u="sng" dirty="0"/>
              <a:t>computer science </a:t>
            </a:r>
            <a:r>
              <a:rPr lang="en-US" dirty="0"/>
              <a:t>that focuses on algorithms which help a computer </a:t>
            </a:r>
            <a:r>
              <a:rPr lang="en-US" u="sng" dirty="0"/>
              <a:t>learn from data </a:t>
            </a:r>
            <a:r>
              <a:rPr lang="en-US" dirty="0"/>
              <a:t>without explicit programming</a:t>
            </a:r>
          </a:p>
          <a:p>
            <a:endParaRPr lang="en-US" dirty="0"/>
          </a:p>
          <a:p>
            <a:r>
              <a:rPr lang="en-US" dirty="0"/>
              <a:t>What is the difference between AI and ML and DS?</a:t>
            </a:r>
          </a:p>
          <a:p>
            <a:pPr marL="285750" indent="-285750">
              <a:buFont typeface="Arial" panose="020B0604020202020204" pitchFamily="34" charset="0"/>
              <a:buChar char="•"/>
            </a:pPr>
            <a:r>
              <a:rPr lang="en-US" u="sng" dirty="0"/>
              <a:t>Artificial intelligence </a:t>
            </a:r>
            <a:r>
              <a:rPr lang="en-US" dirty="0"/>
              <a:t>is an area of computer science, where the goal is to enable computers and machines to perform human-like tasks and simulate human behavior</a:t>
            </a:r>
          </a:p>
          <a:p>
            <a:pPr marL="285750" indent="-285750">
              <a:buFont typeface="Arial" panose="020B0604020202020204" pitchFamily="34" charset="0"/>
              <a:buChar char="•"/>
            </a:pPr>
            <a:r>
              <a:rPr lang="en-US" u="sng" dirty="0"/>
              <a:t>Machine learning </a:t>
            </a:r>
            <a:r>
              <a:rPr lang="en-US" dirty="0"/>
              <a:t>is subset of AI that tries to solve a specific problem and make predictions using data</a:t>
            </a:r>
          </a:p>
          <a:p>
            <a:pPr marL="285750" indent="-285750">
              <a:buFont typeface="Arial" panose="020B0604020202020204" pitchFamily="34" charset="0"/>
              <a:buChar char="•"/>
            </a:pPr>
            <a:r>
              <a:rPr lang="en-US" u="sng" dirty="0"/>
              <a:t>Data science </a:t>
            </a:r>
            <a:r>
              <a:rPr lang="en-US" dirty="0"/>
              <a:t>is a field that attempts to find patterns and draw insights from data (might use ML!)</a:t>
            </a:r>
          </a:p>
          <a:p>
            <a:endParaRPr lang="LID4096" dirty="0"/>
          </a:p>
        </p:txBody>
      </p:sp>
    </p:spTree>
    <p:extLst>
      <p:ext uri="{BB962C8B-B14F-4D97-AF65-F5344CB8AC3E}">
        <p14:creationId xmlns:p14="http://schemas.microsoft.com/office/powerpoint/2010/main" val="995122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595B1C-E6D2-467F-A8C5-87FF61F41A7C}"/>
              </a:ext>
            </a:extLst>
          </p:cNvPr>
          <p:cNvPicPr>
            <a:picLocks noChangeAspect="1"/>
          </p:cNvPicPr>
          <p:nvPr/>
        </p:nvPicPr>
        <p:blipFill>
          <a:blip r:embed="rId2"/>
          <a:stretch>
            <a:fillRect/>
          </a:stretch>
        </p:blipFill>
        <p:spPr>
          <a:xfrm>
            <a:off x="460169" y="1618755"/>
            <a:ext cx="5334000" cy="4000500"/>
          </a:xfrm>
          <a:prstGeom prst="rect">
            <a:avLst/>
          </a:prstGeom>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DE5263FB-6409-4417-8B3E-E6BF0B409405}"/>
                  </a:ext>
                </a:extLst>
              </p:cNvPr>
              <p:cNvSpPr txBox="1"/>
              <p:nvPr/>
            </p:nvSpPr>
            <p:spPr>
              <a:xfrm>
                <a:off x="1258785" y="1413506"/>
                <a:ext cx="4025735" cy="41049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1</m:t>
                          </m:r>
                        </m:sub>
                      </m:sSub>
                      <m:r>
                        <a:rPr lang="en-US" b="0" i="1" smtClean="0">
                          <a:latin typeface="Cambria Math" panose="02040503050406030204" pitchFamily="18" charset="0"/>
                        </a:rPr>
                        <m:t> </m:t>
                      </m:r>
                      <m:r>
                        <a:rPr lang="en-US" b="0" i="1" smtClean="0">
                          <a:latin typeface="Cambria Math" panose="02040503050406030204" pitchFamily="18" charset="0"/>
                        </a:rPr>
                        <m:t>𝐿𝑜𝑠𝑠</m:t>
                      </m:r>
                      <m:r>
                        <a:rPr lang="en-US" b="0" i="1" smtClean="0">
                          <a:latin typeface="Cambria Math" panose="02040503050406030204" pitchFamily="18" charset="0"/>
                        </a:rPr>
                        <m:t>=</m:t>
                      </m:r>
                      <m:r>
                        <a:rPr lang="en-US" b="0" i="1" smtClean="0">
                          <a:latin typeface="Cambria Math" panose="02040503050406030204" pitchFamily="18" charset="0"/>
                        </a:rPr>
                        <m:t>𝑠𝑢𝑚</m:t>
                      </m:r>
                      <m:r>
                        <a:rPr lang="en-US" b="0" i="1" smtClean="0">
                          <a:latin typeface="Cambria Math" panose="02040503050406030204" pitchFamily="18" charset="0"/>
                        </a:rPr>
                        <m:t> </m:t>
                      </m:r>
                      <m:d>
                        <m:dPr>
                          <m:ctrlPr>
                            <a:rPr lang="en-US" b="0" i="1" smtClean="0">
                              <a:latin typeface="Cambria Math" panose="02040503050406030204" pitchFamily="18" charset="0"/>
                            </a:rPr>
                          </m:ctrlPr>
                        </m:dPr>
                        <m:e>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𝑌</m:t>
                                  </m:r>
                                </m:e>
                                <m:sub>
                                  <m:r>
                                    <a:rPr lang="en-US" b="0" i="1" smtClean="0">
                                      <a:latin typeface="Cambria Math" panose="02040503050406030204" pitchFamily="18" charset="0"/>
                                    </a:rPr>
                                    <m:t>𝑝𝑟𝑒𝑑𝑖𝑐𝑡𝑒𝑑</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𝑌</m:t>
                                  </m:r>
                                </m:e>
                                <m:sub>
                                  <m:r>
                                    <a:rPr lang="en-US" b="0" i="1" smtClean="0">
                                      <a:latin typeface="Cambria Math" panose="02040503050406030204" pitchFamily="18" charset="0"/>
                                    </a:rPr>
                                    <m:t>𝑟𝑒𝑎𝑙</m:t>
                                  </m:r>
                                </m:sub>
                              </m:sSub>
                            </m:e>
                          </m:d>
                        </m:e>
                      </m:d>
                    </m:oMath>
                  </m:oMathPara>
                </a14:m>
                <a:endParaRPr lang="LID4096" dirty="0"/>
              </a:p>
            </p:txBody>
          </p:sp>
        </mc:Choice>
        <mc:Fallback xmlns="">
          <p:sp>
            <p:nvSpPr>
              <p:cNvPr id="4" name="TextBox 3">
                <a:extLst>
                  <a:ext uri="{FF2B5EF4-FFF2-40B4-BE49-F238E27FC236}">
                    <a16:creationId xmlns:a16="http://schemas.microsoft.com/office/drawing/2014/main" id="{DE5263FB-6409-4417-8B3E-E6BF0B409405}"/>
                  </a:ext>
                </a:extLst>
              </p:cNvPr>
              <p:cNvSpPr txBox="1">
                <a:spLocks noRot="1" noChangeAspect="1" noMove="1" noResize="1" noEditPoints="1" noAdjustHandles="1" noChangeArrowheads="1" noChangeShapeType="1" noTextEdit="1"/>
              </p:cNvSpPr>
              <p:nvPr/>
            </p:nvSpPr>
            <p:spPr>
              <a:xfrm>
                <a:off x="1258785" y="1413506"/>
                <a:ext cx="4025735" cy="410497"/>
              </a:xfrm>
              <a:prstGeom prst="rect">
                <a:avLst/>
              </a:prstGeom>
              <a:blipFill>
                <a:blip r:embed="rId3"/>
                <a:stretch>
                  <a:fillRect b="-7463"/>
                </a:stretch>
              </a:blipFill>
            </p:spPr>
            <p:txBody>
              <a:bodyPr/>
              <a:lstStyle/>
              <a:p>
                <a:r>
                  <a:rPr lang="LID4096">
                    <a:noFill/>
                  </a:rPr>
                  <a:t> </a:t>
                </a:r>
              </a:p>
            </p:txBody>
          </p:sp>
        </mc:Fallback>
      </mc:AlternateContent>
      <p:pic>
        <p:nvPicPr>
          <p:cNvPr id="6" name="Picture 5">
            <a:extLst>
              <a:ext uri="{FF2B5EF4-FFF2-40B4-BE49-F238E27FC236}">
                <a16:creationId xmlns:a16="http://schemas.microsoft.com/office/drawing/2014/main" id="{58D53547-DC44-429A-8E80-A6CE7FDBF700}"/>
              </a:ext>
            </a:extLst>
          </p:cNvPr>
          <p:cNvPicPr>
            <a:picLocks noChangeAspect="1"/>
          </p:cNvPicPr>
          <p:nvPr/>
        </p:nvPicPr>
        <p:blipFill>
          <a:blip r:embed="rId4"/>
          <a:stretch>
            <a:fillRect/>
          </a:stretch>
        </p:blipFill>
        <p:spPr>
          <a:xfrm>
            <a:off x="6381999" y="1618754"/>
            <a:ext cx="5334000" cy="4000500"/>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45A8A93-70E9-4BC4-A3F6-B4C12E92E615}"/>
                  </a:ext>
                </a:extLst>
              </p:cNvPr>
              <p:cNvSpPr txBox="1"/>
              <p:nvPr/>
            </p:nvSpPr>
            <p:spPr>
              <a:xfrm>
                <a:off x="7235030" y="1413505"/>
                <a:ext cx="4025735" cy="58214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2</m:t>
                          </m:r>
                        </m:sub>
                      </m:sSub>
                      <m:r>
                        <a:rPr lang="en-US" b="0" i="1" smtClean="0">
                          <a:latin typeface="Cambria Math" panose="02040503050406030204" pitchFamily="18" charset="0"/>
                        </a:rPr>
                        <m:t> </m:t>
                      </m:r>
                      <m:r>
                        <a:rPr lang="en-US" b="0" i="1" smtClean="0">
                          <a:latin typeface="Cambria Math" panose="02040503050406030204" pitchFamily="18" charset="0"/>
                        </a:rPr>
                        <m:t>𝐿𝑜𝑠𝑠</m:t>
                      </m:r>
                      <m:r>
                        <a:rPr lang="en-US" b="0" i="1" smtClean="0">
                          <a:latin typeface="Cambria Math" panose="02040503050406030204" pitchFamily="18" charset="0"/>
                        </a:rPr>
                        <m:t>=</m:t>
                      </m:r>
                      <m:r>
                        <a:rPr lang="en-US" b="0" i="1" smtClean="0">
                          <a:latin typeface="Cambria Math" panose="02040503050406030204" pitchFamily="18" charset="0"/>
                        </a:rPr>
                        <m:t>𝑠𝑢𝑚</m:t>
                      </m:r>
                      <m:r>
                        <a:rPr lang="en-US" b="0" i="1" smtClean="0">
                          <a:latin typeface="Cambria Math" panose="02040503050406030204" pitchFamily="18" charset="0"/>
                        </a:rPr>
                        <m:t> </m:t>
                      </m:r>
                      <m:d>
                        <m:dPr>
                          <m:ctrlPr>
                            <a:rPr lang="en-US" b="0" i="1" smtClean="0">
                              <a:latin typeface="Cambria Math" panose="02040503050406030204" pitchFamily="18" charset="0"/>
                            </a:rPr>
                          </m:ctrlPr>
                        </m:dPr>
                        <m:e>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𝑌</m:t>
                                      </m:r>
                                    </m:e>
                                    <m:sub>
                                      <m:r>
                                        <a:rPr lang="en-US" i="1">
                                          <a:latin typeface="Cambria Math" panose="02040503050406030204" pitchFamily="18" charset="0"/>
                                        </a:rPr>
                                        <m:t>𝑝𝑟𝑒𝑑𝑖𝑐𝑡𝑒𝑑</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𝑌</m:t>
                                      </m:r>
                                    </m:e>
                                    <m:sub>
                                      <m:r>
                                        <a:rPr lang="en-US" i="1">
                                          <a:latin typeface="Cambria Math" panose="02040503050406030204" pitchFamily="18" charset="0"/>
                                        </a:rPr>
                                        <m:t>𝑟𝑒𝑎𝑙</m:t>
                                      </m:r>
                                    </m:sub>
                                  </m:sSub>
                                </m:e>
                              </m:d>
                            </m:e>
                            <m:sup>
                              <m:r>
                                <a:rPr lang="en-US" b="0" i="1" smtClean="0">
                                  <a:latin typeface="Cambria Math" panose="02040503050406030204" pitchFamily="18" charset="0"/>
                                </a:rPr>
                                <m:t>2</m:t>
                              </m:r>
                            </m:sup>
                          </m:sSup>
                        </m:e>
                      </m:d>
                    </m:oMath>
                  </m:oMathPara>
                </a14:m>
                <a:endParaRPr lang="LID4096" dirty="0"/>
              </a:p>
            </p:txBody>
          </p:sp>
        </mc:Choice>
        <mc:Fallback xmlns="">
          <p:sp>
            <p:nvSpPr>
              <p:cNvPr id="7" name="TextBox 6">
                <a:extLst>
                  <a:ext uri="{FF2B5EF4-FFF2-40B4-BE49-F238E27FC236}">
                    <a16:creationId xmlns:a16="http://schemas.microsoft.com/office/drawing/2014/main" id="{D45A8A93-70E9-4BC4-A3F6-B4C12E92E615}"/>
                  </a:ext>
                </a:extLst>
              </p:cNvPr>
              <p:cNvSpPr txBox="1">
                <a:spLocks noRot="1" noChangeAspect="1" noMove="1" noResize="1" noEditPoints="1" noAdjustHandles="1" noChangeArrowheads="1" noChangeShapeType="1" noTextEdit="1"/>
              </p:cNvSpPr>
              <p:nvPr/>
            </p:nvSpPr>
            <p:spPr>
              <a:xfrm>
                <a:off x="7235030" y="1413505"/>
                <a:ext cx="4025735" cy="582147"/>
              </a:xfrm>
              <a:prstGeom prst="rect">
                <a:avLst/>
              </a:prstGeom>
              <a:blipFill>
                <a:blip r:embed="rId5"/>
                <a:stretch>
                  <a:fillRect/>
                </a:stretch>
              </a:blipFill>
            </p:spPr>
            <p:txBody>
              <a:bodyPr/>
              <a:lstStyle/>
              <a:p>
                <a:r>
                  <a:rPr lang="LID4096">
                    <a:noFill/>
                  </a:rPr>
                  <a:t> </a:t>
                </a:r>
              </a:p>
            </p:txBody>
          </p:sp>
        </mc:Fallback>
      </mc:AlternateContent>
    </p:spTree>
    <p:extLst>
      <p:ext uri="{BB962C8B-B14F-4D97-AF65-F5344CB8AC3E}">
        <p14:creationId xmlns:p14="http://schemas.microsoft.com/office/powerpoint/2010/main" val="33519531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A7BCFCE0-D438-458C-B10E-99CDF177FF86}"/>
                  </a:ext>
                </a:extLst>
              </p:cNvPr>
              <p:cNvSpPr txBox="1"/>
              <p:nvPr/>
            </p:nvSpPr>
            <p:spPr>
              <a:xfrm>
                <a:off x="979273" y="2148825"/>
                <a:ext cx="10233454" cy="483466"/>
              </a:xfrm>
              <a:prstGeom prst="rect">
                <a:avLst/>
              </a:prstGeom>
              <a:noFill/>
            </p:spPr>
            <p:txBody>
              <a:bodyPr wrap="square" rtlCol="0">
                <a:spAutoFit/>
              </a:bodyPr>
              <a:lstStyle/>
              <a:p>
                <a:r>
                  <a:rPr lang="en-US" b="0" dirty="0"/>
                  <a:t>Binary Cross-Entropy </a:t>
                </a:r>
                <a14:m>
                  <m:oMath xmlns:m="http://schemas.openxmlformats.org/officeDocument/2006/math">
                    <m:r>
                      <a:rPr lang="en-US" b="0" i="1" smtClean="0">
                        <a:latin typeface="Cambria Math" panose="02040503050406030204" pitchFamily="18" charset="0"/>
                      </a:rPr>
                      <m:t>𝐿𝑜𝑠𝑠</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r>
                      <a:rPr lang="en-US" b="0" i="1" smtClean="0">
                        <a:latin typeface="Cambria Math" panose="02040503050406030204" pitchFamily="18" charset="0"/>
                      </a:rPr>
                      <m:t>∗</m:t>
                    </m:r>
                    <m:r>
                      <a:rPr lang="en-US" b="0" i="1" smtClean="0">
                        <a:latin typeface="Cambria Math" panose="02040503050406030204" pitchFamily="18" charset="0"/>
                      </a:rPr>
                      <m:t>𝑠𝑢𝑚</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𝑟𝑒𝑎𝑙</m:t>
                        </m:r>
                      </m:sub>
                    </m:sSub>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𝑝𝑟𝑒𝑑𝑖𝑐𝑡𝑒𝑑</m:t>
                                </m:r>
                              </m:sub>
                            </m:sSub>
                          </m:e>
                        </m:d>
                      </m:e>
                    </m:func>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1−</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𝑟𝑒𝑎𝑙</m:t>
                            </m:r>
                          </m:sub>
                        </m:sSub>
                      </m:e>
                    </m:d>
                    <m:r>
                      <a:rPr lang="en-US" b="0" i="1" smtClean="0">
                        <a:latin typeface="Cambria Math" panose="02040503050406030204" pitchFamily="18" charset="0"/>
                      </a:rPr>
                      <m:t>∗</m:t>
                    </m:r>
                    <m:r>
                      <m:rPr>
                        <m:sty m:val="p"/>
                      </m:rPr>
                      <a:rPr lang="en-US" b="0" i="0" smtClean="0">
                        <a:latin typeface="Cambria Math" panose="02040503050406030204" pitchFamily="18" charset="0"/>
                      </a:rPr>
                      <m:t>log</m:t>
                    </m:r>
                    <m:r>
                      <a:rPr lang="en-US" b="0" i="1" smtClean="0">
                        <a:latin typeface="Cambria Math" panose="02040503050406030204" pitchFamily="18" charset="0"/>
                      </a:rPr>
                      <m:t>⁡(1−</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𝑝𝑟𝑒𝑑𝑖𝑐𝑡𝑒𝑑</m:t>
                        </m:r>
                      </m:sub>
                    </m:sSub>
                    <m:r>
                      <a:rPr lang="en-US" b="0" i="1" smtClean="0">
                        <a:latin typeface="Cambria Math" panose="02040503050406030204" pitchFamily="18" charset="0"/>
                      </a:rPr>
                      <m:t>))</m:t>
                    </m:r>
                  </m:oMath>
                </a14:m>
                <a:endParaRPr lang="LID4096" dirty="0"/>
              </a:p>
            </p:txBody>
          </p:sp>
        </mc:Choice>
        <mc:Fallback xmlns="">
          <p:sp>
            <p:nvSpPr>
              <p:cNvPr id="2" name="TextBox 1">
                <a:extLst>
                  <a:ext uri="{FF2B5EF4-FFF2-40B4-BE49-F238E27FC236}">
                    <a16:creationId xmlns:a16="http://schemas.microsoft.com/office/drawing/2014/main" id="{A7BCFCE0-D438-458C-B10E-99CDF177FF86}"/>
                  </a:ext>
                </a:extLst>
              </p:cNvPr>
              <p:cNvSpPr txBox="1">
                <a:spLocks noRot="1" noChangeAspect="1" noMove="1" noResize="1" noEditPoints="1" noAdjustHandles="1" noChangeArrowheads="1" noChangeShapeType="1" noTextEdit="1"/>
              </p:cNvSpPr>
              <p:nvPr/>
            </p:nvSpPr>
            <p:spPr>
              <a:xfrm>
                <a:off x="979273" y="2148825"/>
                <a:ext cx="10233454" cy="483466"/>
              </a:xfrm>
              <a:prstGeom prst="rect">
                <a:avLst/>
              </a:prstGeom>
              <a:blipFill>
                <a:blip r:embed="rId2"/>
                <a:stretch>
                  <a:fillRect l="-536" b="-7500"/>
                </a:stretch>
              </a:blipFill>
            </p:spPr>
            <p:txBody>
              <a:bodyPr/>
              <a:lstStyle/>
              <a:p>
                <a:r>
                  <a:rPr lang="LID4096">
                    <a:noFill/>
                  </a:rPr>
                  <a:t> </a:t>
                </a:r>
              </a:p>
            </p:txBody>
          </p:sp>
        </mc:Fallback>
      </mc:AlternateContent>
      <p:sp>
        <p:nvSpPr>
          <p:cNvPr id="3" name="TextBox 2">
            <a:extLst>
              <a:ext uri="{FF2B5EF4-FFF2-40B4-BE49-F238E27FC236}">
                <a16:creationId xmlns:a16="http://schemas.microsoft.com/office/drawing/2014/main" id="{EBB9F0AD-67D7-45D8-8F08-29289271CAD4}"/>
              </a:ext>
            </a:extLst>
          </p:cNvPr>
          <p:cNvSpPr txBox="1"/>
          <p:nvPr/>
        </p:nvSpPr>
        <p:spPr>
          <a:xfrm>
            <a:off x="1161288" y="3886200"/>
            <a:ext cx="6446520" cy="369332"/>
          </a:xfrm>
          <a:prstGeom prst="rect">
            <a:avLst/>
          </a:prstGeom>
          <a:noFill/>
        </p:spPr>
        <p:txBody>
          <a:bodyPr wrap="square" rtlCol="0">
            <a:spAutoFit/>
          </a:bodyPr>
          <a:lstStyle/>
          <a:p>
            <a:r>
              <a:rPr lang="en-US" dirty="0"/>
              <a:t>In this function, loss decreases as the performance gets better!</a:t>
            </a:r>
            <a:endParaRPr lang="LID4096" dirty="0"/>
          </a:p>
        </p:txBody>
      </p:sp>
    </p:spTree>
    <p:extLst>
      <p:ext uri="{BB962C8B-B14F-4D97-AF65-F5344CB8AC3E}">
        <p14:creationId xmlns:p14="http://schemas.microsoft.com/office/powerpoint/2010/main" val="7573022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4BD76E0-5712-4112-B322-DBFA3F20F365}"/>
              </a:ext>
            </a:extLst>
          </p:cNvPr>
          <p:cNvSpPr txBox="1"/>
          <p:nvPr/>
        </p:nvSpPr>
        <p:spPr>
          <a:xfrm>
            <a:off x="1161288" y="3886200"/>
            <a:ext cx="6446520" cy="646331"/>
          </a:xfrm>
          <a:prstGeom prst="rect">
            <a:avLst/>
          </a:prstGeom>
          <a:noFill/>
        </p:spPr>
        <p:txBody>
          <a:bodyPr wrap="square" rtlCol="0">
            <a:spAutoFit/>
          </a:bodyPr>
          <a:lstStyle/>
          <a:p>
            <a:r>
              <a:rPr lang="en-US" dirty="0"/>
              <a:t>Metrics of performance:</a:t>
            </a:r>
            <a:br>
              <a:rPr lang="en-US" dirty="0"/>
            </a:br>
            <a:r>
              <a:rPr lang="en-US" dirty="0"/>
              <a:t>Accuracy</a:t>
            </a:r>
            <a:endParaRPr lang="LID4096" dirty="0"/>
          </a:p>
        </p:txBody>
      </p:sp>
    </p:spTree>
    <p:extLst>
      <p:ext uri="{BB962C8B-B14F-4D97-AF65-F5344CB8AC3E}">
        <p14:creationId xmlns:p14="http://schemas.microsoft.com/office/powerpoint/2010/main" val="23808827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816628-B63A-4FE9-AC5C-50D3D07E8B25}"/>
              </a:ext>
            </a:extLst>
          </p:cNvPr>
          <p:cNvSpPr txBox="1"/>
          <p:nvPr/>
        </p:nvSpPr>
        <p:spPr>
          <a:xfrm>
            <a:off x="1029208" y="858520"/>
            <a:ext cx="10136632" cy="5447645"/>
          </a:xfrm>
          <a:prstGeom prst="rect">
            <a:avLst/>
          </a:prstGeom>
          <a:noFill/>
        </p:spPr>
        <p:txBody>
          <a:bodyPr wrap="square" rtlCol="0">
            <a:spAutoFit/>
          </a:bodyPr>
          <a:lstStyle/>
          <a:p>
            <a:pPr marL="342900" indent="-342900">
              <a:buFont typeface="Arial" panose="020B0604020202020204" pitchFamily="34" charset="0"/>
              <a:buChar char="•"/>
            </a:pPr>
            <a:r>
              <a:rPr lang="en-US" dirty="0"/>
              <a:t>First, convert the labels from letters to numbers.</a:t>
            </a:r>
          </a:p>
          <a:p>
            <a:pPr marL="342900" indent="-342900">
              <a:buFont typeface="+mj-lt"/>
              <a:buAutoNum type="arabicPeriod"/>
            </a:pPr>
            <a:r>
              <a:rPr lang="en-US" sz="1400" dirty="0"/>
              <a:t>df["class"] = (df["class"] == "g").</a:t>
            </a:r>
            <a:r>
              <a:rPr lang="en-US" sz="1400" dirty="0" err="1"/>
              <a:t>astype</a:t>
            </a:r>
            <a:r>
              <a:rPr lang="en-US" sz="1400" dirty="0"/>
              <a:t>(int)</a:t>
            </a:r>
          </a:p>
          <a:p>
            <a:pPr marL="342900" indent="-342900">
              <a:buFont typeface="+mj-lt"/>
              <a:buAutoNum type="arabicPeriod"/>
            </a:pPr>
            <a:endParaRPr lang="en-US" sz="1400" dirty="0"/>
          </a:p>
          <a:p>
            <a:pPr marL="342900" indent="-342900">
              <a:buFont typeface="+mj-lt"/>
              <a:buAutoNum type="arabicPeriod"/>
            </a:pPr>
            <a:r>
              <a:rPr lang="en-US" sz="1400" dirty="0"/>
              <a:t>df["class"] = df['class'].</a:t>
            </a:r>
            <a:r>
              <a:rPr lang="en-US" sz="1400" dirty="0" err="1"/>
              <a:t>astype</a:t>
            </a:r>
            <a:r>
              <a:rPr lang="en-US" sz="1400" dirty="0"/>
              <a:t>('category').</a:t>
            </a:r>
            <a:r>
              <a:rPr lang="en-US" sz="1400" dirty="0" err="1"/>
              <a:t>cat.codes</a:t>
            </a:r>
            <a:endParaRPr lang="en-US" sz="1400" dirty="0"/>
          </a:p>
          <a:p>
            <a:pPr marL="342900" indent="-342900">
              <a:buFont typeface="+mj-lt"/>
              <a:buAutoNum type="arabicPeriod"/>
            </a:pPr>
            <a:endParaRPr lang="en-US" sz="1400" dirty="0"/>
          </a:p>
          <a:p>
            <a:pPr marL="342900" indent="-342900">
              <a:buFont typeface="+mj-lt"/>
              <a:buAutoNum type="arabicPeriod"/>
            </a:pPr>
            <a:r>
              <a:rPr lang="en-US" sz="1400" dirty="0"/>
              <a:t>labels = df["class"]</a:t>
            </a:r>
          </a:p>
          <a:p>
            <a:pPr marL="346075"/>
            <a:r>
              <a:rPr lang="en-US" sz="1400" dirty="0" err="1"/>
              <a:t>label_mapping</a:t>
            </a:r>
            <a:r>
              <a:rPr lang="en-US" sz="1400" dirty="0"/>
              <a:t> = {</a:t>
            </a:r>
            <a:r>
              <a:rPr lang="en-US" sz="1400" dirty="0" err="1"/>
              <a:t>uniqueClasses</a:t>
            </a:r>
            <a:r>
              <a:rPr lang="en-US" sz="1400" dirty="0"/>
              <a:t>[0]:0, </a:t>
            </a:r>
            <a:r>
              <a:rPr lang="en-US" sz="1400" dirty="0" err="1"/>
              <a:t>uniqueClasses</a:t>
            </a:r>
            <a:r>
              <a:rPr lang="en-US" sz="1400" dirty="0"/>
              <a:t>[1]:1}</a:t>
            </a:r>
          </a:p>
          <a:p>
            <a:pPr marL="346075"/>
            <a:r>
              <a:rPr lang="en-US" sz="1400" dirty="0" err="1"/>
              <a:t>numerical_labels</a:t>
            </a:r>
            <a:r>
              <a:rPr lang="en-US" sz="1400" dirty="0"/>
              <a:t> = [</a:t>
            </a:r>
            <a:r>
              <a:rPr lang="en-US" sz="1400" dirty="0" err="1"/>
              <a:t>label_mapping</a:t>
            </a:r>
            <a:r>
              <a:rPr lang="en-US" sz="1400" dirty="0"/>
              <a:t>[label] for label in labels]</a:t>
            </a:r>
          </a:p>
          <a:p>
            <a:pPr marL="346075"/>
            <a:r>
              <a:rPr lang="en-US" sz="1400" dirty="0"/>
              <a:t>df["class"]=</a:t>
            </a:r>
            <a:r>
              <a:rPr lang="en-US" sz="1400" dirty="0" err="1"/>
              <a:t>numerical_labels</a:t>
            </a:r>
            <a:endParaRPr lang="en-US" sz="1400" dirty="0"/>
          </a:p>
          <a:p>
            <a:pPr marL="285750" indent="-285750">
              <a:buFont typeface="Arial" panose="020B0604020202020204" pitchFamily="34" charset="0"/>
              <a:buChar char="•"/>
            </a:pPr>
            <a:endParaRPr lang="en-US" sz="1400" dirty="0"/>
          </a:p>
          <a:p>
            <a:pPr marL="342900" indent="-342900">
              <a:buFont typeface="Arial" panose="020B0604020202020204" pitchFamily="34" charset="0"/>
              <a:buChar char="•"/>
            </a:pPr>
            <a:endParaRPr lang="en-US" dirty="0"/>
          </a:p>
          <a:p>
            <a:r>
              <a:rPr lang="en-US" dirty="0"/>
              <a:t>We have collected 10 parameters (independent variables). Which one can represent and distinguish the two classes of our data the best?</a:t>
            </a:r>
          </a:p>
          <a:p>
            <a:pPr marL="342900" indent="-342900">
              <a:buFont typeface="Arial" panose="020B0604020202020204" pitchFamily="34" charset="0"/>
              <a:buChar char="•"/>
            </a:pPr>
            <a:r>
              <a:rPr lang="en-US" dirty="0"/>
              <a:t>Plot histograms!</a:t>
            </a:r>
          </a:p>
          <a:p>
            <a:r>
              <a:rPr lang="en-US" dirty="0"/>
              <a:t>Python reminder:</a:t>
            </a:r>
          </a:p>
          <a:p>
            <a:r>
              <a:rPr lang="en-US" sz="1400" dirty="0"/>
              <a:t>df[“A”][b]: </a:t>
            </a:r>
            <a:r>
              <a:rPr lang="en-US" dirty="0"/>
              <a:t>element of df in column with label “A” and in row [b]</a:t>
            </a:r>
          </a:p>
          <a:p>
            <a:r>
              <a:rPr lang="en-US" sz="1400" dirty="0"/>
              <a:t>df[df[</a:t>
            </a:r>
            <a:r>
              <a:rPr lang="en-US" sz="1400" dirty="0" err="1"/>
              <a:t>cond</a:t>
            </a:r>
            <a:r>
              <a:rPr lang="en-US" sz="1400" dirty="0"/>
              <a:t>]][“B”]: </a:t>
            </a:r>
            <a:r>
              <a:rPr lang="en-US" dirty="0"/>
              <a:t>elements of df in column with label “B”, satisfying condition </a:t>
            </a:r>
            <a:r>
              <a:rPr lang="en-US" u="sng" dirty="0" err="1"/>
              <a:t>cond</a:t>
            </a:r>
            <a:r>
              <a:rPr lang="en-US" dirty="0"/>
              <a:t> </a:t>
            </a:r>
          </a:p>
          <a:p>
            <a:r>
              <a:rPr lang="en-US" sz="1400" dirty="0"/>
              <a:t>df[df[</a:t>
            </a:r>
            <a:r>
              <a:rPr lang="en-US" sz="1400" dirty="0" err="1"/>
              <a:t>cond</a:t>
            </a:r>
            <a:r>
              <a:rPr lang="en-US" sz="1400" dirty="0"/>
              <a:t>]].</a:t>
            </a:r>
            <a:r>
              <a:rPr lang="en-US" sz="1400" dirty="0" err="1"/>
              <a:t>iloc</a:t>
            </a:r>
            <a:r>
              <a:rPr lang="en-US" sz="1400" dirty="0"/>
              <a:t>[b]: </a:t>
            </a:r>
            <a:r>
              <a:rPr lang="en-US" dirty="0"/>
              <a:t>the </a:t>
            </a:r>
            <a:r>
              <a:rPr lang="en-US" dirty="0" err="1"/>
              <a:t>bth</a:t>
            </a:r>
            <a:r>
              <a:rPr lang="en-US" dirty="0"/>
              <a:t> row of subset of df satisfying condition </a:t>
            </a:r>
            <a:r>
              <a:rPr lang="en-US" u="sng" dirty="0" err="1"/>
              <a:t>cond</a:t>
            </a:r>
            <a:endParaRPr lang="en-US" dirty="0"/>
          </a:p>
          <a:p>
            <a:pPr marL="346075"/>
            <a:endParaRPr lang="en-US" sz="1400" dirty="0"/>
          </a:p>
          <a:p>
            <a:pPr marL="346075"/>
            <a:r>
              <a:rPr lang="en-US" sz="1400" dirty="0"/>
              <a:t>*</a:t>
            </a:r>
            <a:r>
              <a:rPr lang="en-US" sz="1400" dirty="0" err="1"/>
              <a:t>plt.hist</a:t>
            </a:r>
            <a:r>
              <a:rPr lang="en-US" sz="1400" dirty="0"/>
              <a:t>(df[df["class"]==1][</a:t>
            </a:r>
            <a:r>
              <a:rPr lang="en-US" sz="1400" dirty="0" err="1"/>
              <a:t>fSize</a:t>
            </a:r>
            <a:r>
              <a:rPr lang="en-US" sz="1400" dirty="0"/>
              <a:t>])</a:t>
            </a:r>
          </a:p>
          <a:p>
            <a:pPr marL="346075"/>
            <a:endParaRPr lang="en-US" sz="1400" dirty="0"/>
          </a:p>
          <a:p>
            <a:r>
              <a:rPr lang="en-US" dirty="0">
                <a:solidFill>
                  <a:srgbClr val="FF0000"/>
                </a:solidFill>
              </a:rPr>
              <a:t>Which feature (parameter) do you think is the best for our classification task?</a:t>
            </a:r>
            <a:endParaRPr lang="LID4096" dirty="0">
              <a:solidFill>
                <a:srgbClr val="FF0000"/>
              </a:solidFill>
            </a:endParaRPr>
          </a:p>
        </p:txBody>
      </p:sp>
    </p:spTree>
    <p:extLst>
      <p:ext uri="{BB962C8B-B14F-4D97-AF65-F5344CB8AC3E}">
        <p14:creationId xmlns:p14="http://schemas.microsoft.com/office/powerpoint/2010/main" val="28611449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816628-B63A-4FE9-AC5C-50D3D07E8B25}"/>
              </a:ext>
            </a:extLst>
          </p:cNvPr>
          <p:cNvSpPr txBox="1"/>
          <p:nvPr/>
        </p:nvSpPr>
        <p:spPr>
          <a:xfrm>
            <a:off x="1029208" y="858520"/>
            <a:ext cx="10136632" cy="2677656"/>
          </a:xfrm>
          <a:prstGeom prst="rect">
            <a:avLst/>
          </a:prstGeom>
          <a:noFill/>
        </p:spPr>
        <p:txBody>
          <a:bodyPr wrap="square" rtlCol="0">
            <a:spAutoFit/>
          </a:bodyPr>
          <a:lstStyle/>
          <a:p>
            <a:r>
              <a:rPr lang="en-US" dirty="0"/>
              <a:t>Now, divide data into train, validation and test sets</a:t>
            </a:r>
          </a:p>
          <a:p>
            <a:r>
              <a:rPr lang="en-US" dirty="0"/>
              <a:t>We can use </a:t>
            </a:r>
            <a:r>
              <a:rPr lang="en-US" sz="1400" dirty="0" err="1"/>
              <a:t>numpy.split</a:t>
            </a:r>
            <a:r>
              <a:rPr lang="en-US" sz="1400" dirty="0"/>
              <a:t> </a:t>
            </a:r>
            <a:r>
              <a:rPr lang="en-US" dirty="0"/>
              <a:t>for this purpose</a:t>
            </a:r>
          </a:p>
          <a:p>
            <a:r>
              <a:rPr lang="en-US" sz="1400" dirty="0" err="1"/>
              <a:t>np.split</a:t>
            </a:r>
            <a:r>
              <a:rPr lang="en-US" sz="1400" dirty="0"/>
              <a:t>(</a:t>
            </a:r>
            <a:r>
              <a:rPr lang="en-US" sz="1400" dirty="0" err="1"/>
              <a:t>dataFrame</a:t>
            </a:r>
            <a:r>
              <a:rPr lang="en-US" sz="1400" dirty="0"/>
              <a:t>, [first portion, second portion, …, the remaining])</a:t>
            </a:r>
          </a:p>
          <a:p>
            <a:r>
              <a:rPr lang="en-US" dirty="0"/>
              <a:t>But …</a:t>
            </a:r>
          </a:p>
          <a:p>
            <a:r>
              <a:rPr lang="en-US" dirty="0"/>
              <a:t>It just put the rows of </a:t>
            </a:r>
            <a:r>
              <a:rPr lang="en-US" dirty="0" err="1"/>
              <a:t>dataFrame</a:t>
            </a:r>
            <a:r>
              <a:rPr lang="en-US" dirty="0"/>
              <a:t> as it is, without changing their order!</a:t>
            </a:r>
            <a:br>
              <a:rPr lang="en-US" dirty="0"/>
            </a:br>
            <a:r>
              <a:rPr lang="en-US" dirty="0"/>
              <a:t>What can we do to change the order?</a:t>
            </a:r>
          </a:p>
          <a:p>
            <a:r>
              <a:rPr lang="en-US" dirty="0"/>
              <a:t>Use </a:t>
            </a:r>
            <a:r>
              <a:rPr lang="en-US" sz="1400" dirty="0" err="1"/>
              <a:t>dataFrame.sample</a:t>
            </a:r>
            <a:r>
              <a:rPr lang="en-US" sz="1400" dirty="0"/>
              <a:t> </a:t>
            </a:r>
          </a:p>
          <a:p>
            <a:pPr indent="-285750">
              <a:buFont typeface="Arial" panose="020B0604020202020204" pitchFamily="34" charset="0"/>
              <a:buChar char="•"/>
            </a:pPr>
            <a:r>
              <a:rPr lang="en-US" sz="1400" dirty="0" err="1"/>
              <a:t>df.sample</a:t>
            </a:r>
            <a:r>
              <a:rPr lang="en-US" sz="1400" dirty="0"/>
              <a:t>(frac=1, replace=False): </a:t>
            </a:r>
            <a:r>
              <a:rPr lang="en-US" dirty="0"/>
              <a:t>this code shuffles our data</a:t>
            </a:r>
          </a:p>
          <a:p>
            <a:pPr marL="285750" indent="-285750">
              <a:buFont typeface="Arial" panose="020B0604020202020204" pitchFamily="34" charset="0"/>
              <a:buChar char="•"/>
            </a:pPr>
            <a:endParaRPr lang="en-US" sz="1400" dirty="0"/>
          </a:p>
          <a:p>
            <a:endParaRPr lang="en-US" sz="1400" dirty="0"/>
          </a:p>
        </p:txBody>
      </p:sp>
    </p:spTree>
    <p:extLst>
      <p:ext uri="{BB962C8B-B14F-4D97-AF65-F5344CB8AC3E}">
        <p14:creationId xmlns:p14="http://schemas.microsoft.com/office/powerpoint/2010/main" val="27638466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2154A6-0A5F-4FBD-942C-9ED6C39A2624}"/>
              </a:ext>
            </a:extLst>
          </p:cNvPr>
          <p:cNvSpPr txBox="1"/>
          <p:nvPr/>
        </p:nvSpPr>
        <p:spPr>
          <a:xfrm>
            <a:off x="1019907" y="672244"/>
            <a:ext cx="9302261" cy="2246769"/>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Let’s start with looking into our data:</a:t>
            </a:r>
          </a:p>
          <a:p>
            <a:endParaRPr lang="en-US" sz="1400" dirty="0"/>
          </a:p>
          <a:p>
            <a:r>
              <a:rPr lang="en-US" sz="1400" dirty="0"/>
              <a:t>df = </a:t>
            </a:r>
            <a:r>
              <a:rPr lang="en-US" sz="1400" dirty="0" err="1"/>
              <a:t>pd.read_csv</a:t>
            </a:r>
            <a:r>
              <a:rPr lang="en-US" sz="1400" dirty="0"/>
              <a:t>("Session1Data.data")</a:t>
            </a:r>
          </a:p>
          <a:p>
            <a:endParaRPr lang="en-US" sz="1400" dirty="0"/>
          </a:p>
          <a:p>
            <a:r>
              <a:rPr lang="en-US" sz="1400" dirty="0">
                <a:latin typeface="Arial" panose="020B0604020202020204" pitchFamily="34" charset="0"/>
                <a:cs typeface="Arial" panose="020B0604020202020204" pitchFamily="34" charset="0"/>
              </a:rPr>
              <a:t>The data comes from a telescope. There are some high-energy particles that the telescope is observing their radiation. The dataset includes some features recorded from these particles and their radiations that help us to understand if the particles were gamma or hadron.</a:t>
            </a:r>
          </a:p>
          <a:p>
            <a:endParaRPr lang="en-US" sz="1400" dirty="0"/>
          </a:p>
          <a:p>
            <a:r>
              <a:rPr lang="en-US" sz="1400" dirty="0"/>
              <a:t>cols = ["</a:t>
            </a:r>
            <a:r>
              <a:rPr lang="en-US" sz="1400" dirty="0" err="1"/>
              <a:t>fLength</a:t>
            </a:r>
            <a:r>
              <a:rPr lang="en-US" sz="1400" dirty="0"/>
              <a:t>", "</a:t>
            </a:r>
            <a:r>
              <a:rPr lang="en-US" sz="1400" dirty="0" err="1"/>
              <a:t>fWidth</a:t>
            </a:r>
            <a:r>
              <a:rPr lang="en-US" sz="1400" dirty="0"/>
              <a:t>", "</a:t>
            </a:r>
            <a:r>
              <a:rPr lang="en-US" sz="1400" dirty="0" err="1"/>
              <a:t>fSize</a:t>
            </a:r>
            <a:r>
              <a:rPr lang="en-US" sz="1400" dirty="0"/>
              <a:t>", "</a:t>
            </a:r>
            <a:r>
              <a:rPr lang="en-US" sz="1400" dirty="0" err="1"/>
              <a:t>fConc</a:t>
            </a:r>
            <a:r>
              <a:rPr lang="en-US" sz="1400" dirty="0"/>
              <a:t>", "fConc1", "</a:t>
            </a:r>
            <a:r>
              <a:rPr lang="en-US" sz="1400" dirty="0" err="1"/>
              <a:t>fAsym</a:t>
            </a:r>
            <a:r>
              <a:rPr lang="en-US" sz="1400" dirty="0"/>
              <a:t>", "fM3Long", "fM3Trans", "</a:t>
            </a:r>
            <a:r>
              <a:rPr lang="en-US" sz="1400" dirty="0" err="1"/>
              <a:t>fAlpha</a:t>
            </a:r>
            <a:r>
              <a:rPr lang="en-US" sz="1400" dirty="0"/>
              <a:t>", "</a:t>
            </a:r>
            <a:r>
              <a:rPr lang="en-US" sz="1400" dirty="0" err="1"/>
              <a:t>fDist</a:t>
            </a:r>
            <a:r>
              <a:rPr lang="en-US" sz="1400" dirty="0"/>
              <a:t>", "class"]</a:t>
            </a:r>
          </a:p>
          <a:p>
            <a:r>
              <a:rPr lang="en-US" sz="1400" dirty="0"/>
              <a:t>df = </a:t>
            </a:r>
            <a:r>
              <a:rPr lang="en-US" sz="1400" dirty="0" err="1"/>
              <a:t>pd.read_csv</a:t>
            </a:r>
            <a:r>
              <a:rPr lang="en-US" sz="1400" dirty="0"/>
              <a:t>("Session1Data.data", names=cols) </a:t>
            </a:r>
          </a:p>
        </p:txBody>
      </p:sp>
      <p:graphicFrame>
        <p:nvGraphicFramePr>
          <p:cNvPr id="3" name="Table 2">
            <a:extLst>
              <a:ext uri="{FF2B5EF4-FFF2-40B4-BE49-F238E27FC236}">
                <a16:creationId xmlns:a16="http://schemas.microsoft.com/office/drawing/2014/main" id="{983C1DB9-2228-4772-97D7-F43ECD65CAC0}"/>
              </a:ext>
            </a:extLst>
          </p:cNvPr>
          <p:cNvGraphicFramePr>
            <a:graphicFrameLocks noGrp="1"/>
          </p:cNvGraphicFramePr>
          <p:nvPr>
            <p:extLst>
              <p:ext uri="{D42A27DB-BD31-4B8C-83A1-F6EECF244321}">
                <p14:modId xmlns:p14="http://schemas.microsoft.com/office/powerpoint/2010/main" val="714240913"/>
              </p:ext>
            </p:extLst>
          </p:nvPr>
        </p:nvGraphicFramePr>
        <p:xfrm>
          <a:off x="1019907" y="2919013"/>
          <a:ext cx="10374925" cy="3753679"/>
        </p:xfrm>
        <a:graphic>
          <a:graphicData uri="http://schemas.openxmlformats.org/drawingml/2006/table">
            <a:tbl>
              <a:tblPr/>
              <a:tblGrid>
                <a:gridCol w="1301262">
                  <a:extLst>
                    <a:ext uri="{9D8B030D-6E8A-4147-A177-3AD203B41FA5}">
                      <a16:colId xmlns:a16="http://schemas.microsoft.com/office/drawing/2014/main" val="1618121762"/>
                    </a:ext>
                  </a:extLst>
                </a:gridCol>
                <a:gridCol w="1028700">
                  <a:extLst>
                    <a:ext uri="{9D8B030D-6E8A-4147-A177-3AD203B41FA5}">
                      <a16:colId xmlns:a16="http://schemas.microsoft.com/office/drawing/2014/main" val="1992995334"/>
                    </a:ext>
                  </a:extLst>
                </a:gridCol>
                <a:gridCol w="1099039">
                  <a:extLst>
                    <a:ext uri="{9D8B030D-6E8A-4147-A177-3AD203B41FA5}">
                      <a16:colId xmlns:a16="http://schemas.microsoft.com/office/drawing/2014/main" val="1962510356"/>
                    </a:ext>
                  </a:extLst>
                </a:gridCol>
                <a:gridCol w="4834854">
                  <a:extLst>
                    <a:ext uri="{9D8B030D-6E8A-4147-A177-3AD203B41FA5}">
                      <a16:colId xmlns:a16="http://schemas.microsoft.com/office/drawing/2014/main" val="2385968707"/>
                    </a:ext>
                  </a:extLst>
                </a:gridCol>
                <a:gridCol w="712832">
                  <a:extLst>
                    <a:ext uri="{9D8B030D-6E8A-4147-A177-3AD203B41FA5}">
                      <a16:colId xmlns:a16="http://schemas.microsoft.com/office/drawing/2014/main" val="2112764082"/>
                    </a:ext>
                  </a:extLst>
                </a:gridCol>
                <a:gridCol w="1398238">
                  <a:extLst>
                    <a:ext uri="{9D8B030D-6E8A-4147-A177-3AD203B41FA5}">
                      <a16:colId xmlns:a16="http://schemas.microsoft.com/office/drawing/2014/main" val="1806431541"/>
                    </a:ext>
                  </a:extLst>
                </a:gridCol>
              </a:tblGrid>
              <a:tr h="440152">
                <a:tc>
                  <a:txBody>
                    <a:bodyPr/>
                    <a:lstStyle/>
                    <a:p>
                      <a:pPr fontAlgn="ctr"/>
                      <a:r>
                        <a:rPr lang="en-US" sz="1400" dirty="0">
                          <a:effectLst/>
                        </a:rPr>
                        <a:t>Variable Name</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Role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Type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Description</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Units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Missing Values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4275866776"/>
                  </a:ext>
                </a:extLst>
              </a:tr>
              <a:tr h="235017">
                <a:tc>
                  <a:txBody>
                    <a:bodyPr/>
                    <a:lstStyle/>
                    <a:p>
                      <a:pPr fontAlgn="ctr"/>
                      <a:r>
                        <a:rPr lang="en-US" sz="1400">
                          <a:effectLst/>
                        </a:rPr>
                        <a:t>fLength</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major axis of ellipse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mm</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1645153350"/>
                  </a:ext>
                </a:extLst>
              </a:tr>
              <a:tr h="235017">
                <a:tc>
                  <a:txBody>
                    <a:bodyPr/>
                    <a:lstStyle/>
                    <a:p>
                      <a:pPr fontAlgn="ctr"/>
                      <a:r>
                        <a:rPr lang="en-US" sz="1400">
                          <a:effectLst/>
                        </a:rPr>
                        <a:t>fWidth</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minor axis of ellipse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mm</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164397158"/>
                  </a:ext>
                </a:extLst>
              </a:tr>
              <a:tr h="307731">
                <a:tc>
                  <a:txBody>
                    <a:bodyPr/>
                    <a:lstStyle/>
                    <a:p>
                      <a:pPr fontAlgn="ctr"/>
                      <a:r>
                        <a:rPr lang="en-US" sz="1400">
                          <a:effectLst/>
                        </a:rPr>
                        <a:t>fSize</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10-log of sum of content of all pixels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#phot</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3592976501"/>
                  </a:ext>
                </a:extLst>
              </a:tr>
              <a:tr h="378746">
                <a:tc>
                  <a:txBody>
                    <a:bodyPr/>
                    <a:lstStyle/>
                    <a:p>
                      <a:pPr fontAlgn="ctr"/>
                      <a:r>
                        <a:rPr lang="en-US" sz="1400">
                          <a:effectLst/>
                        </a:rPr>
                        <a:t>fConc</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ratio of sum of two highest pixels over fSize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endParaRPr lang="en-DE" sz="1400">
                        <a:effectLst/>
                      </a:endParaRP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771197366"/>
                  </a:ext>
                </a:extLst>
              </a:tr>
              <a:tr h="236716">
                <a:tc>
                  <a:txBody>
                    <a:bodyPr/>
                    <a:lstStyle/>
                    <a:p>
                      <a:pPr fontAlgn="ctr"/>
                      <a:r>
                        <a:rPr lang="en-US" sz="1400">
                          <a:effectLst/>
                        </a:rPr>
                        <a:t>fConc1</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ratio of highest pixel over fSize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endParaRPr lang="en-DE" sz="1400" dirty="0">
                        <a:effectLst/>
                      </a:endParaRP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143187688"/>
                  </a:ext>
                </a:extLst>
              </a:tr>
              <a:tr h="520776">
                <a:tc>
                  <a:txBody>
                    <a:bodyPr/>
                    <a:lstStyle/>
                    <a:p>
                      <a:pPr fontAlgn="ctr"/>
                      <a:r>
                        <a:rPr lang="en-US" sz="1400">
                          <a:effectLst/>
                        </a:rPr>
                        <a:t>fAsym</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distance from highest pixel to center, projected onto major axis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endParaRPr lang="en-DE" sz="1400">
                        <a:effectLst/>
                      </a:endParaRP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4206995006"/>
                  </a:ext>
                </a:extLst>
              </a:tr>
              <a:tr h="378746">
                <a:tc>
                  <a:txBody>
                    <a:bodyPr/>
                    <a:lstStyle/>
                    <a:p>
                      <a:pPr fontAlgn="ctr"/>
                      <a:r>
                        <a:rPr lang="en-US" sz="1400">
                          <a:effectLst/>
                        </a:rPr>
                        <a:t>fM3Long</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3rd root of third moment along major axis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mm</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2910969150"/>
                  </a:ext>
                </a:extLst>
              </a:tr>
              <a:tr h="378746">
                <a:tc>
                  <a:txBody>
                    <a:bodyPr/>
                    <a:lstStyle/>
                    <a:p>
                      <a:pPr fontAlgn="ctr"/>
                      <a:r>
                        <a:rPr lang="en-US" sz="1400">
                          <a:effectLst/>
                        </a:rPr>
                        <a:t>fM3Trans</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3rd root of third moment along minor axis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mm</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1306553967"/>
                  </a:ext>
                </a:extLst>
              </a:tr>
              <a:tr h="307731">
                <a:tc>
                  <a:txBody>
                    <a:bodyPr/>
                    <a:lstStyle/>
                    <a:p>
                      <a:pPr fontAlgn="ctr"/>
                      <a:r>
                        <a:rPr lang="en-US" sz="1400">
                          <a:effectLst/>
                        </a:rPr>
                        <a:t>fAlpha</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angle of major axis with vector to origin</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deg</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3511085165"/>
                  </a:ext>
                </a:extLst>
              </a:tr>
              <a:tr h="307731">
                <a:tc>
                  <a:txBody>
                    <a:bodyPr/>
                    <a:lstStyle/>
                    <a:p>
                      <a:pPr fontAlgn="ctr"/>
                      <a:r>
                        <a:rPr lang="en-US" sz="1400">
                          <a:effectLst/>
                        </a:rPr>
                        <a:t>fDist</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tc>
                  <a:txBody>
                    <a:bodyPr/>
                    <a:lstStyle/>
                    <a:p>
                      <a:pPr fontAlgn="ctr"/>
                      <a:r>
                        <a:rPr lang="en-US" sz="1400">
                          <a:effectLst/>
                        </a:rPr>
                        <a:t>distance from origin to center of ellipse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tc>
                  <a:txBody>
                    <a:bodyPr/>
                    <a:lstStyle/>
                    <a:p>
                      <a:pPr fontAlgn="ctr"/>
                      <a:r>
                        <a:rPr lang="en-US" sz="1400">
                          <a:effectLst/>
                        </a:rPr>
                        <a:t>mm</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tc>
                  <a:txBody>
                    <a:bodyPr/>
                    <a:lstStyle/>
                    <a:p>
                      <a:pPr fontAlgn="ctr"/>
                      <a:r>
                        <a:rPr lang="en-US" sz="1400" dirty="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extLst>
                  <a:ext uri="{0D108BD9-81ED-4DB2-BD59-A6C34878D82A}">
                    <a16:rowId xmlns:a16="http://schemas.microsoft.com/office/drawing/2014/main" val="1684975151"/>
                  </a:ext>
                </a:extLst>
              </a:tr>
            </a:tbl>
          </a:graphicData>
        </a:graphic>
      </p:graphicFrame>
    </p:spTree>
    <p:extLst>
      <p:ext uri="{BB962C8B-B14F-4D97-AF65-F5344CB8AC3E}">
        <p14:creationId xmlns:p14="http://schemas.microsoft.com/office/powerpoint/2010/main" val="7089050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EA41A3B-CD13-4FBC-9A2C-4140F19D80DD}"/>
              </a:ext>
            </a:extLst>
          </p:cNvPr>
          <p:cNvSpPr txBox="1"/>
          <p:nvPr/>
        </p:nvSpPr>
        <p:spPr>
          <a:xfrm>
            <a:off x="1019907" y="672244"/>
            <a:ext cx="9302261" cy="5478423"/>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To see the first 5 rows of our data:</a:t>
            </a:r>
          </a:p>
          <a:p>
            <a:endParaRPr lang="en-US" sz="1400" dirty="0">
              <a:latin typeface="Arial" panose="020B0604020202020204" pitchFamily="34" charset="0"/>
              <a:cs typeface="Arial" panose="020B0604020202020204" pitchFamily="34" charset="0"/>
            </a:endParaRPr>
          </a:p>
          <a:p>
            <a:r>
              <a:rPr lang="LID4096" sz="1400" dirty="0"/>
              <a:t>df.head() </a:t>
            </a:r>
            <a:endParaRPr lang="en-US" sz="1400" dirty="0"/>
          </a:p>
          <a:p>
            <a:endParaRPr lang="en-US" sz="1400" dirty="0"/>
          </a:p>
          <a:p>
            <a:r>
              <a:rPr lang="en-US" sz="1400" dirty="0">
                <a:latin typeface="Arial" panose="020B0604020202020204" pitchFamily="34" charset="0"/>
                <a:cs typeface="Arial" panose="020B0604020202020204" pitchFamily="34" charset="0"/>
              </a:rPr>
              <a:t>To see how the different elements in a data column use:</a:t>
            </a:r>
          </a:p>
          <a:p>
            <a:endParaRPr lang="en-US" sz="1400" dirty="0">
              <a:latin typeface="Arial" panose="020B0604020202020204" pitchFamily="34" charset="0"/>
              <a:cs typeface="Arial" panose="020B0604020202020204" pitchFamily="34" charset="0"/>
            </a:endParaRPr>
          </a:p>
          <a:p>
            <a:r>
              <a:rPr lang="en-US" sz="1400" dirty="0"/>
              <a:t>.unique()</a:t>
            </a:r>
          </a:p>
          <a:p>
            <a:endParaRPr lang="en-US" sz="1400" dirty="0"/>
          </a:p>
          <a:p>
            <a:r>
              <a:rPr lang="en-US" sz="1400" dirty="0"/>
              <a:t>df["class"].unique()</a:t>
            </a:r>
          </a:p>
          <a:p>
            <a:endParaRPr lang="en-US" sz="1400" dirty="0"/>
          </a:p>
          <a:p>
            <a:r>
              <a:rPr lang="en-US" sz="1400" dirty="0">
                <a:latin typeface="Arial" panose="020B0604020202020204" pitchFamily="34" charset="0"/>
                <a:cs typeface="Arial" panose="020B0604020202020204" pitchFamily="34" charset="0"/>
              </a:rPr>
              <a:t>To convert qualitative (categorical) to quantitative (nominal), if we have only two categories:</a:t>
            </a:r>
          </a:p>
          <a:p>
            <a:br>
              <a:rPr lang="en-US" sz="1400" dirty="0">
                <a:latin typeface="Arial" panose="020B0604020202020204" pitchFamily="34" charset="0"/>
                <a:cs typeface="Arial" panose="020B0604020202020204" pitchFamily="34" charset="0"/>
              </a:rPr>
            </a:br>
            <a:r>
              <a:rPr lang="en-US" sz="1400" dirty="0"/>
              <a:t>df["class"] = (df["class"] == "g").</a:t>
            </a:r>
            <a:r>
              <a:rPr lang="en-US" sz="1400" dirty="0" err="1"/>
              <a:t>astype</a:t>
            </a:r>
            <a:r>
              <a:rPr lang="en-US" sz="1400" dirty="0"/>
              <a:t>(int)</a:t>
            </a:r>
          </a:p>
          <a:p>
            <a:endParaRPr lang="en-US" sz="1400" dirty="0"/>
          </a:p>
          <a:p>
            <a:r>
              <a:rPr lang="en-US" sz="1400" dirty="0">
                <a:latin typeface="Arial" panose="020B0604020202020204" pitchFamily="34" charset="0"/>
                <a:cs typeface="Arial" panose="020B0604020202020204" pitchFamily="34" charset="0"/>
              </a:rPr>
              <a:t>If we have more than two categories:</a:t>
            </a:r>
          </a:p>
          <a:p>
            <a:endParaRPr lang="en-US" sz="1400" dirty="0">
              <a:latin typeface="Arial" panose="020B0604020202020204" pitchFamily="34" charset="0"/>
              <a:cs typeface="Arial" panose="020B0604020202020204" pitchFamily="34" charset="0"/>
            </a:endParaRPr>
          </a:p>
          <a:p>
            <a:r>
              <a:rPr lang="en-US" sz="1400" dirty="0"/>
              <a:t>df["class"] = df['class'].</a:t>
            </a:r>
            <a:r>
              <a:rPr lang="en-US" sz="1400" dirty="0" err="1"/>
              <a:t>astype</a:t>
            </a:r>
            <a:r>
              <a:rPr lang="en-US" sz="1400" dirty="0"/>
              <a:t>('category').</a:t>
            </a:r>
            <a:r>
              <a:rPr lang="en-US" sz="1400" dirty="0" err="1"/>
              <a:t>cat.codes</a:t>
            </a:r>
            <a:endParaRPr lang="en-US" sz="1400" dirty="0"/>
          </a:p>
          <a:p>
            <a:endParaRPr lang="en-US" sz="1400" dirty="0"/>
          </a:p>
          <a:p>
            <a:r>
              <a:rPr lang="en-US" sz="1400" dirty="0">
                <a:latin typeface="Arial" panose="020B0604020202020204" pitchFamily="34" charset="0"/>
                <a:cs typeface="Arial" panose="020B0604020202020204" pitchFamily="34" charset="0"/>
              </a:rPr>
              <a:t>Or, do the mapping manually:</a:t>
            </a:r>
          </a:p>
          <a:p>
            <a:endParaRPr lang="en-US" sz="1400" dirty="0">
              <a:latin typeface="Arial" panose="020B0604020202020204" pitchFamily="34" charset="0"/>
              <a:cs typeface="Arial" panose="020B0604020202020204" pitchFamily="34" charset="0"/>
            </a:endParaRPr>
          </a:p>
          <a:p>
            <a:r>
              <a:rPr lang="en-US" sz="1400" dirty="0"/>
              <a:t>labels = df["class"]</a:t>
            </a:r>
          </a:p>
          <a:p>
            <a:r>
              <a:rPr lang="en-US" sz="1400" dirty="0" err="1"/>
              <a:t>label_mapping</a:t>
            </a:r>
            <a:r>
              <a:rPr lang="en-US" sz="1400" dirty="0"/>
              <a:t> = {</a:t>
            </a:r>
            <a:r>
              <a:rPr lang="en-US" sz="1400" dirty="0" err="1"/>
              <a:t>uniqueClasses</a:t>
            </a:r>
            <a:r>
              <a:rPr lang="en-US" sz="1400" dirty="0"/>
              <a:t>[0]:0, </a:t>
            </a:r>
            <a:r>
              <a:rPr lang="en-US" sz="1400" dirty="0" err="1"/>
              <a:t>uniqueClasses</a:t>
            </a:r>
            <a:r>
              <a:rPr lang="en-US" sz="1400" dirty="0"/>
              <a:t>[1]:1}</a:t>
            </a:r>
          </a:p>
          <a:p>
            <a:r>
              <a:rPr lang="en-US" sz="1400" dirty="0" err="1"/>
              <a:t>numerical_labels</a:t>
            </a:r>
            <a:r>
              <a:rPr lang="en-US" sz="1400" dirty="0"/>
              <a:t> = [</a:t>
            </a:r>
            <a:r>
              <a:rPr lang="en-US" sz="1400" dirty="0" err="1"/>
              <a:t>label_mapping</a:t>
            </a:r>
            <a:r>
              <a:rPr lang="en-US" sz="1400" dirty="0"/>
              <a:t>[label] for label in labels]</a:t>
            </a:r>
          </a:p>
          <a:p>
            <a:r>
              <a:rPr lang="en-US" sz="1400" dirty="0"/>
              <a:t>df["class"]=</a:t>
            </a:r>
            <a:r>
              <a:rPr lang="en-US" sz="1400" dirty="0" err="1"/>
              <a:t>numerical_labels</a:t>
            </a:r>
            <a:endParaRPr lang="LID4096" sz="1400" dirty="0"/>
          </a:p>
          <a:p>
            <a:endParaRPr lang="en-US" sz="1400" dirty="0"/>
          </a:p>
        </p:txBody>
      </p:sp>
    </p:spTree>
    <p:extLst>
      <p:ext uri="{BB962C8B-B14F-4D97-AF65-F5344CB8AC3E}">
        <p14:creationId xmlns:p14="http://schemas.microsoft.com/office/powerpoint/2010/main" val="16663706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264E82-EF09-4BC3-BB0E-27AF0F5098EF}"/>
              </a:ext>
            </a:extLst>
          </p:cNvPr>
          <p:cNvSpPr txBox="1"/>
          <p:nvPr/>
        </p:nvSpPr>
        <p:spPr>
          <a:xfrm>
            <a:off x="1081453" y="808892"/>
            <a:ext cx="9355015" cy="1107996"/>
          </a:xfrm>
          <a:prstGeom prst="rect">
            <a:avLst/>
          </a:prstGeom>
          <a:noFill/>
        </p:spPr>
        <p:txBody>
          <a:bodyPr wrap="square" rtlCol="0">
            <a:spAutoFit/>
          </a:bodyPr>
          <a:lstStyle/>
          <a:p>
            <a:pPr>
              <a:lnSpc>
                <a:spcPct val="150000"/>
              </a:lnSpc>
            </a:pPr>
            <a:r>
              <a:rPr lang="en-US" sz="2000" b="1" dirty="0"/>
              <a:t>Types of Machine Learning</a:t>
            </a:r>
          </a:p>
          <a:p>
            <a:r>
              <a:rPr lang="en-US" b="1" dirty="0"/>
              <a:t>Supervised learning </a:t>
            </a:r>
            <a:r>
              <a:rPr lang="en-US" dirty="0"/>
              <a:t>-  uses labeled inputs (meaning the input has a corresponding output label) to train models and learn outputs</a:t>
            </a:r>
          </a:p>
        </p:txBody>
      </p:sp>
      <p:pic>
        <p:nvPicPr>
          <p:cNvPr id="4" name="Picture 3">
            <a:extLst>
              <a:ext uri="{FF2B5EF4-FFF2-40B4-BE49-F238E27FC236}">
                <a16:creationId xmlns:a16="http://schemas.microsoft.com/office/drawing/2014/main" id="{F895C213-30A3-4E29-887F-0AD2640A5A85}"/>
              </a:ext>
            </a:extLst>
          </p:cNvPr>
          <p:cNvPicPr>
            <a:picLocks noChangeAspect="1"/>
          </p:cNvPicPr>
          <p:nvPr/>
        </p:nvPicPr>
        <p:blipFill rotWithShape="1">
          <a:blip r:embed="rId2"/>
          <a:srcRect l="1060" t="1922" r="68327" b="52740"/>
          <a:stretch/>
        </p:blipFill>
        <p:spPr>
          <a:xfrm>
            <a:off x="2028285" y="2870524"/>
            <a:ext cx="1969478" cy="1960684"/>
          </a:xfrm>
          <a:prstGeom prst="rect">
            <a:avLst/>
          </a:prstGeom>
        </p:spPr>
      </p:pic>
      <p:pic>
        <p:nvPicPr>
          <p:cNvPr id="13" name="Picture 12">
            <a:extLst>
              <a:ext uri="{FF2B5EF4-FFF2-40B4-BE49-F238E27FC236}">
                <a16:creationId xmlns:a16="http://schemas.microsoft.com/office/drawing/2014/main" id="{74E0D599-1426-4417-8E18-BDF008EBF303}"/>
              </a:ext>
            </a:extLst>
          </p:cNvPr>
          <p:cNvPicPr>
            <a:picLocks noChangeAspect="1"/>
          </p:cNvPicPr>
          <p:nvPr/>
        </p:nvPicPr>
        <p:blipFill rotWithShape="1">
          <a:blip r:embed="rId2"/>
          <a:srcRect l="64113" t="1922" r="1771" b="46494"/>
          <a:stretch/>
        </p:blipFill>
        <p:spPr>
          <a:xfrm>
            <a:off x="4822581" y="2870523"/>
            <a:ext cx="1969478" cy="1960685"/>
          </a:xfrm>
          <a:prstGeom prst="rect">
            <a:avLst/>
          </a:prstGeom>
        </p:spPr>
      </p:pic>
      <p:pic>
        <p:nvPicPr>
          <p:cNvPr id="14" name="Picture 13">
            <a:extLst>
              <a:ext uri="{FF2B5EF4-FFF2-40B4-BE49-F238E27FC236}">
                <a16:creationId xmlns:a16="http://schemas.microsoft.com/office/drawing/2014/main" id="{9A030622-CE41-40E7-B64F-656849436CF2}"/>
              </a:ext>
            </a:extLst>
          </p:cNvPr>
          <p:cNvPicPr>
            <a:picLocks noChangeAspect="1"/>
          </p:cNvPicPr>
          <p:nvPr/>
        </p:nvPicPr>
        <p:blipFill rotWithShape="1">
          <a:blip r:embed="rId2"/>
          <a:srcRect l="28170" t="53506" r="38933"/>
          <a:stretch/>
        </p:blipFill>
        <p:spPr>
          <a:xfrm>
            <a:off x="7616878" y="2870523"/>
            <a:ext cx="2107002" cy="1960683"/>
          </a:xfrm>
          <a:prstGeom prst="rect">
            <a:avLst/>
          </a:prstGeom>
        </p:spPr>
      </p:pic>
      <p:sp>
        <p:nvSpPr>
          <p:cNvPr id="6" name="TextBox 5">
            <a:extLst>
              <a:ext uri="{FF2B5EF4-FFF2-40B4-BE49-F238E27FC236}">
                <a16:creationId xmlns:a16="http://schemas.microsoft.com/office/drawing/2014/main" id="{BDD42E69-63C5-4130-9C09-EF59C79D3410}"/>
              </a:ext>
            </a:extLst>
          </p:cNvPr>
          <p:cNvSpPr txBox="1"/>
          <p:nvPr/>
        </p:nvSpPr>
        <p:spPr>
          <a:xfrm>
            <a:off x="2712428" y="4687967"/>
            <a:ext cx="6528288" cy="506292"/>
          </a:xfrm>
          <a:prstGeom prst="rect">
            <a:avLst/>
          </a:prstGeom>
          <a:noFill/>
        </p:spPr>
        <p:txBody>
          <a:bodyPr wrap="square" rtlCol="0">
            <a:spAutoFit/>
          </a:bodyPr>
          <a:lstStyle/>
          <a:p>
            <a:pPr>
              <a:lnSpc>
                <a:spcPct val="150000"/>
              </a:lnSpc>
            </a:pPr>
            <a:r>
              <a:rPr lang="en-US" sz="2000" b="1" dirty="0"/>
              <a:t>Cat 			Dog			  Frog</a:t>
            </a:r>
            <a:endParaRPr lang="en-US" dirty="0"/>
          </a:p>
        </p:txBody>
      </p:sp>
    </p:spTree>
    <p:extLst>
      <p:ext uri="{BB962C8B-B14F-4D97-AF65-F5344CB8AC3E}">
        <p14:creationId xmlns:p14="http://schemas.microsoft.com/office/powerpoint/2010/main" val="1925391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264E82-EF09-4BC3-BB0E-27AF0F5098EF}"/>
              </a:ext>
            </a:extLst>
          </p:cNvPr>
          <p:cNvSpPr txBox="1"/>
          <p:nvPr/>
        </p:nvSpPr>
        <p:spPr>
          <a:xfrm>
            <a:off x="923191" y="670567"/>
            <a:ext cx="9741877" cy="1384995"/>
          </a:xfrm>
          <a:prstGeom prst="rect">
            <a:avLst/>
          </a:prstGeom>
          <a:noFill/>
        </p:spPr>
        <p:txBody>
          <a:bodyPr wrap="square" rtlCol="0">
            <a:spAutoFit/>
          </a:bodyPr>
          <a:lstStyle/>
          <a:p>
            <a:pPr>
              <a:lnSpc>
                <a:spcPct val="150000"/>
              </a:lnSpc>
            </a:pPr>
            <a:r>
              <a:rPr lang="en-US" sz="2000" b="1" dirty="0"/>
              <a:t>Types of Machine Learning</a:t>
            </a:r>
          </a:p>
          <a:p>
            <a:r>
              <a:rPr lang="en-US" dirty="0"/>
              <a:t>Supervised learning -  uses labeled inputs (meaning the input has a corresponding output label) to train models and learn outputs</a:t>
            </a:r>
          </a:p>
          <a:p>
            <a:r>
              <a:rPr lang="en-US" b="1" dirty="0"/>
              <a:t>Unsupervised learning </a:t>
            </a:r>
            <a:r>
              <a:rPr lang="en-US" dirty="0"/>
              <a:t>-  uses unlabeled data to learn about patterns in data</a:t>
            </a:r>
          </a:p>
        </p:txBody>
      </p:sp>
      <p:grpSp>
        <p:nvGrpSpPr>
          <p:cNvPr id="5" name="Group 4">
            <a:extLst>
              <a:ext uri="{FF2B5EF4-FFF2-40B4-BE49-F238E27FC236}">
                <a16:creationId xmlns:a16="http://schemas.microsoft.com/office/drawing/2014/main" id="{FEBEF254-6991-44AA-AE29-12BB4D63F0F7}"/>
              </a:ext>
            </a:extLst>
          </p:cNvPr>
          <p:cNvGrpSpPr/>
          <p:nvPr/>
        </p:nvGrpSpPr>
        <p:grpSpPr>
          <a:xfrm>
            <a:off x="2080359" y="2320177"/>
            <a:ext cx="4136762" cy="2913709"/>
            <a:chOff x="300424" y="2250831"/>
            <a:chExt cx="4136762" cy="2913709"/>
          </a:xfrm>
        </p:grpSpPr>
        <p:pic>
          <p:nvPicPr>
            <p:cNvPr id="6" name="Picture 5">
              <a:extLst>
                <a:ext uri="{FF2B5EF4-FFF2-40B4-BE49-F238E27FC236}">
                  <a16:creationId xmlns:a16="http://schemas.microsoft.com/office/drawing/2014/main" id="{C0022004-2F8C-4F83-9D86-191204402073}"/>
                </a:ext>
              </a:extLst>
            </p:cNvPr>
            <p:cNvPicPr>
              <a:picLocks noChangeAspect="1"/>
            </p:cNvPicPr>
            <p:nvPr/>
          </p:nvPicPr>
          <p:blipFill rotWithShape="1">
            <a:blip r:embed="rId2"/>
            <a:srcRect t="4834" r="57164" b="22017"/>
            <a:stretch/>
          </p:blipFill>
          <p:spPr>
            <a:xfrm>
              <a:off x="1223130" y="2250831"/>
              <a:ext cx="2856501" cy="2620108"/>
            </a:xfrm>
            <a:prstGeom prst="rect">
              <a:avLst/>
            </a:prstGeom>
          </p:spPr>
        </p:pic>
        <p:sp>
          <p:nvSpPr>
            <p:cNvPr id="3" name="Rectangle 2">
              <a:extLst>
                <a:ext uri="{FF2B5EF4-FFF2-40B4-BE49-F238E27FC236}">
                  <a16:creationId xmlns:a16="http://schemas.microsoft.com/office/drawing/2014/main" id="{0A47E9E5-45AE-4E8A-84FA-E33FD1FFF7E8}"/>
                </a:ext>
              </a:extLst>
            </p:cNvPr>
            <p:cNvSpPr/>
            <p:nvPr/>
          </p:nvSpPr>
          <p:spPr>
            <a:xfrm>
              <a:off x="3059675" y="3818851"/>
              <a:ext cx="1377511" cy="12473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Rectangle 9">
              <a:extLst>
                <a:ext uri="{FF2B5EF4-FFF2-40B4-BE49-F238E27FC236}">
                  <a16:creationId xmlns:a16="http://schemas.microsoft.com/office/drawing/2014/main" id="{470B6626-F04E-4350-9ED3-A2C47A02C283}"/>
                </a:ext>
              </a:extLst>
            </p:cNvPr>
            <p:cNvSpPr/>
            <p:nvPr/>
          </p:nvSpPr>
          <p:spPr>
            <a:xfrm>
              <a:off x="300424" y="3567020"/>
              <a:ext cx="1377511" cy="1597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grpSp>
      <p:grpSp>
        <p:nvGrpSpPr>
          <p:cNvPr id="14" name="Group 13">
            <a:extLst>
              <a:ext uri="{FF2B5EF4-FFF2-40B4-BE49-F238E27FC236}">
                <a16:creationId xmlns:a16="http://schemas.microsoft.com/office/drawing/2014/main" id="{D32A0B76-013B-49DF-B0FC-F9ABADE284E9}"/>
              </a:ext>
            </a:extLst>
          </p:cNvPr>
          <p:cNvGrpSpPr/>
          <p:nvPr/>
        </p:nvGrpSpPr>
        <p:grpSpPr>
          <a:xfrm>
            <a:off x="5184915" y="4057773"/>
            <a:ext cx="2915206" cy="2745344"/>
            <a:chOff x="4491481" y="3985394"/>
            <a:chExt cx="2915206" cy="2745344"/>
          </a:xfrm>
        </p:grpSpPr>
        <p:pic>
          <p:nvPicPr>
            <p:cNvPr id="9" name="Picture 8">
              <a:extLst>
                <a:ext uri="{FF2B5EF4-FFF2-40B4-BE49-F238E27FC236}">
                  <a16:creationId xmlns:a16="http://schemas.microsoft.com/office/drawing/2014/main" id="{2EF7B891-81E0-42E3-96A7-DC01F5FDE7EF}"/>
                </a:ext>
              </a:extLst>
            </p:cNvPr>
            <p:cNvPicPr>
              <a:picLocks noChangeAspect="1"/>
            </p:cNvPicPr>
            <p:nvPr/>
          </p:nvPicPr>
          <p:blipFill rotWithShape="1">
            <a:blip r:embed="rId2"/>
            <a:srcRect l="32288" t="55400" r="26179"/>
            <a:stretch/>
          </p:blipFill>
          <p:spPr>
            <a:xfrm>
              <a:off x="4598377" y="4802439"/>
              <a:ext cx="2769577" cy="1597520"/>
            </a:xfrm>
            <a:prstGeom prst="rect">
              <a:avLst/>
            </a:prstGeom>
          </p:spPr>
        </p:pic>
        <p:sp>
          <p:nvSpPr>
            <p:cNvPr id="11" name="Rectangle 10">
              <a:extLst>
                <a:ext uri="{FF2B5EF4-FFF2-40B4-BE49-F238E27FC236}">
                  <a16:creationId xmlns:a16="http://schemas.microsoft.com/office/drawing/2014/main" id="{3B737F57-81D4-4CA9-9367-F6649CB82895}"/>
                </a:ext>
              </a:extLst>
            </p:cNvPr>
            <p:cNvSpPr/>
            <p:nvPr/>
          </p:nvSpPr>
          <p:spPr>
            <a:xfrm>
              <a:off x="6029176" y="3985394"/>
              <a:ext cx="1377511" cy="12473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Rectangle 12">
              <a:extLst>
                <a:ext uri="{FF2B5EF4-FFF2-40B4-BE49-F238E27FC236}">
                  <a16:creationId xmlns:a16="http://schemas.microsoft.com/office/drawing/2014/main" id="{5C90EC53-B8B7-4D1E-BDC4-5BE51709309F}"/>
                </a:ext>
              </a:extLst>
            </p:cNvPr>
            <p:cNvSpPr/>
            <p:nvPr/>
          </p:nvSpPr>
          <p:spPr>
            <a:xfrm>
              <a:off x="4491481" y="6130871"/>
              <a:ext cx="1377511" cy="5998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grpSp>
      <p:grpSp>
        <p:nvGrpSpPr>
          <p:cNvPr id="18" name="Group 17">
            <a:extLst>
              <a:ext uri="{FF2B5EF4-FFF2-40B4-BE49-F238E27FC236}">
                <a16:creationId xmlns:a16="http://schemas.microsoft.com/office/drawing/2014/main" id="{447F9CE1-9393-4117-80A5-C9AD1DA25BA5}"/>
              </a:ext>
            </a:extLst>
          </p:cNvPr>
          <p:cNvGrpSpPr/>
          <p:nvPr/>
        </p:nvGrpSpPr>
        <p:grpSpPr>
          <a:xfrm>
            <a:off x="7000073" y="1817623"/>
            <a:ext cx="3804379" cy="3053316"/>
            <a:chOff x="7277493" y="1772239"/>
            <a:chExt cx="3804379" cy="3053316"/>
          </a:xfrm>
        </p:grpSpPr>
        <p:pic>
          <p:nvPicPr>
            <p:cNvPr id="7" name="Picture 6">
              <a:extLst>
                <a:ext uri="{FF2B5EF4-FFF2-40B4-BE49-F238E27FC236}">
                  <a16:creationId xmlns:a16="http://schemas.microsoft.com/office/drawing/2014/main" id="{89F74A9C-AFFB-4204-9093-773E06D5B6EB}"/>
                </a:ext>
              </a:extLst>
            </p:cNvPr>
            <p:cNvPicPr>
              <a:picLocks noChangeAspect="1"/>
            </p:cNvPicPr>
            <p:nvPr/>
          </p:nvPicPr>
          <p:blipFill rotWithShape="1">
            <a:blip r:embed="rId2"/>
            <a:srcRect l="58454" r="2782" b="34952"/>
            <a:stretch/>
          </p:blipFill>
          <p:spPr>
            <a:xfrm>
              <a:off x="7754815" y="2250831"/>
              <a:ext cx="2584939" cy="2329961"/>
            </a:xfrm>
            <a:prstGeom prst="rect">
              <a:avLst/>
            </a:prstGeom>
          </p:spPr>
        </p:pic>
        <p:sp>
          <p:nvSpPr>
            <p:cNvPr id="15" name="Rectangle 14">
              <a:extLst>
                <a:ext uri="{FF2B5EF4-FFF2-40B4-BE49-F238E27FC236}">
                  <a16:creationId xmlns:a16="http://schemas.microsoft.com/office/drawing/2014/main" id="{1ED5EF16-D458-4867-920D-C38593DD0E43}"/>
                </a:ext>
              </a:extLst>
            </p:cNvPr>
            <p:cNvSpPr/>
            <p:nvPr/>
          </p:nvSpPr>
          <p:spPr>
            <a:xfrm>
              <a:off x="7277493" y="3731648"/>
              <a:ext cx="1127344" cy="1044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6" name="Rectangle 15">
              <a:extLst>
                <a:ext uri="{FF2B5EF4-FFF2-40B4-BE49-F238E27FC236}">
                  <a16:creationId xmlns:a16="http://schemas.microsoft.com/office/drawing/2014/main" id="{04FB44C7-DAC1-4B4C-83CB-6EE6C1B0D73A}"/>
                </a:ext>
              </a:extLst>
            </p:cNvPr>
            <p:cNvSpPr/>
            <p:nvPr/>
          </p:nvSpPr>
          <p:spPr>
            <a:xfrm>
              <a:off x="9268703" y="1772239"/>
              <a:ext cx="1377511" cy="8004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7" name="Rectangle 16">
              <a:extLst>
                <a:ext uri="{FF2B5EF4-FFF2-40B4-BE49-F238E27FC236}">
                  <a16:creationId xmlns:a16="http://schemas.microsoft.com/office/drawing/2014/main" id="{7588C730-1E06-47E9-AD97-59E0608A022B}"/>
                </a:ext>
              </a:extLst>
            </p:cNvPr>
            <p:cNvSpPr/>
            <p:nvPr/>
          </p:nvSpPr>
          <p:spPr>
            <a:xfrm>
              <a:off x="10043478" y="3781142"/>
              <a:ext cx="1038394" cy="1044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grpSp>
    </p:spTree>
    <p:extLst>
      <p:ext uri="{BB962C8B-B14F-4D97-AF65-F5344CB8AC3E}">
        <p14:creationId xmlns:p14="http://schemas.microsoft.com/office/powerpoint/2010/main" val="500871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264E82-EF09-4BC3-BB0E-27AF0F5098EF}"/>
              </a:ext>
            </a:extLst>
          </p:cNvPr>
          <p:cNvSpPr txBox="1"/>
          <p:nvPr/>
        </p:nvSpPr>
        <p:spPr>
          <a:xfrm>
            <a:off x="923191" y="670567"/>
            <a:ext cx="9741877" cy="1938992"/>
          </a:xfrm>
          <a:prstGeom prst="rect">
            <a:avLst/>
          </a:prstGeom>
          <a:noFill/>
        </p:spPr>
        <p:txBody>
          <a:bodyPr wrap="square" rtlCol="0">
            <a:spAutoFit/>
          </a:bodyPr>
          <a:lstStyle/>
          <a:p>
            <a:pPr>
              <a:lnSpc>
                <a:spcPct val="150000"/>
              </a:lnSpc>
            </a:pPr>
            <a:r>
              <a:rPr lang="en-US" sz="2000" b="1" dirty="0"/>
              <a:t>Types of Machine Learning</a:t>
            </a:r>
          </a:p>
          <a:p>
            <a:r>
              <a:rPr lang="en-US" dirty="0"/>
              <a:t>Supervised learning -  uses labeled inputs (meaning the input has a corresponding output label) to train models and learn outputs</a:t>
            </a:r>
          </a:p>
          <a:p>
            <a:r>
              <a:rPr lang="en-US" dirty="0"/>
              <a:t>Unsupervised learning -  uses unlabeled data to learn about patterns in data</a:t>
            </a:r>
          </a:p>
          <a:p>
            <a:r>
              <a:rPr lang="en-US" b="1" dirty="0"/>
              <a:t>Reinforcement learning </a:t>
            </a:r>
            <a:r>
              <a:rPr lang="en-US" dirty="0"/>
              <a:t>– agent learning in interactive environment based on reward and penalties</a:t>
            </a:r>
          </a:p>
          <a:p>
            <a:endParaRPr lang="LID4096" dirty="0"/>
          </a:p>
        </p:txBody>
      </p:sp>
      <p:pic>
        <p:nvPicPr>
          <p:cNvPr id="4" name="Picture 3">
            <a:extLst>
              <a:ext uri="{FF2B5EF4-FFF2-40B4-BE49-F238E27FC236}">
                <a16:creationId xmlns:a16="http://schemas.microsoft.com/office/drawing/2014/main" id="{A6486D99-DC18-44D0-9D3A-9F940D7F999F}"/>
              </a:ext>
            </a:extLst>
          </p:cNvPr>
          <p:cNvPicPr>
            <a:picLocks noChangeAspect="1"/>
          </p:cNvPicPr>
          <p:nvPr/>
        </p:nvPicPr>
        <p:blipFill rotWithShape="1">
          <a:blip r:embed="rId2"/>
          <a:srcRect l="4228" r="800" b="2133"/>
          <a:stretch/>
        </p:blipFill>
        <p:spPr>
          <a:xfrm>
            <a:off x="1677971" y="2491217"/>
            <a:ext cx="3392756" cy="3617352"/>
          </a:xfrm>
          <a:prstGeom prst="rect">
            <a:avLst/>
          </a:prstGeom>
        </p:spPr>
      </p:pic>
      <p:pic>
        <p:nvPicPr>
          <p:cNvPr id="5" name="Picture 4">
            <a:extLst>
              <a:ext uri="{FF2B5EF4-FFF2-40B4-BE49-F238E27FC236}">
                <a16:creationId xmlns:a16="http://schemas.microsoft.com/office/drawing/2014/main" id="{BB4ECDA2-E447-442D-81B0-310AED056B7E}"/>
              </a:ext>
            </a:extLst>
          </p:cNvPr>
          <p:cNvPicPr>
            <a:picLocks noChangeAspect="1"/>
          </p:cNvPicPr>
          <p:nvPr/>
        </p:nvPicPr>
        <p:blipFill rotWithShape="1">
          <a:blip r:embed="rId3"/>
          <a:srcRect l="2703" t="1013" r="1560" b="1062"/>
          <a:stretch/>
        </p:blipFill>
        <p:spPr>
          <a:xfrm>
            <a:off x="6171519" y="2438822"/>
            <a:ext cx="3392757" cy="3722141"/>
          </a:xfrm>
          <a:prstGeom prst="rect">
            <a:avLst/>
          </a:prstGeom>
        </p:spPr>
      </p:pic>
    </p:spTree>
    <p:extLst>
      <p:ext uri="{BB962C8B-B14F-4D97-AF65-F5344CB8AC3E}">
        <p14:creationId xmlns:p14="http://schemas.microsoft.com/office/powerpoint/2010/main" val="1372118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464871"/>
          </a:xfrm>
          <a:prstGeom prst="rect">
            <a:avLst/>
          </a:prstGeom>
          <a:noFill/>
        </p:spPr>
        <p:txBody>
          <a:bodyPr wrap="square">
            <a:spAutoFit/>
          </a:bodyPr>
          <a:lstStyle/>
          <a:p>
            <a:pPr>
              <a:lnSpc>
                <a:spcPct val="150000"/>
              </a:lnSpc>
            </a:pPr>
            <a:r>
              <a:rPr lang="en-US" sz="1800" b="1" dirty="0"/>
              <a:t>Machine Learning</a:t>
            </a:r>
          </a:p>
        </p:txBody>
      </p:sp>
      <p:sp>
        <p:nvSpPr>
          <p:cNvPr id="4" name="Rectangle 3">
            <a:extLst>
              <a:ext uri="{FF2B5EF4-FFF2-40B4-BE49-F238E27FC236}">
                <a16:creationId xmlns:a16="http://schemas.microsoft.com/office/drawing/2014/main" id="{0FC875CE-E006-4E06-8949-9C574BF17CDE}"/>
              </a:ext>
            </a:extLst>
          </p:cNvPr>
          <p:cNvSpPr/>
          <p:nvPr/>
        </p:nvSpPr>
        <p:spPr>
          <a:xfrm>
            <a:off x="4953000" y="2243579"/>
            <a:ext cx="2286000" cy="2286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TextBox 4">
            <a:extLst>
              <a:ext uri="{FF2B5EF4-FFF2-40B4-BE49-F238E27FC236}">
                <a16:creationId xmlns:a16="http://schemas.microsoft.com/office/drawing/2014/main" id="{A6C4A241-ED9A-4161-9EDA-6BD5A49D817C}"/>
              </a:ext>
            </a:extLst>
          </p:cNvPr>
          <p:cNvSpPr txBox="1"/>
          <p:nvPr/>
        </p:nvSpPr>
        <p:spPr>
          <a:xfrm>
            <a:off x="5028022" y="3154143"/>
            <a:ext cx="2135956" cy="464871"/>
          </a:xfrm>
          <a:prstGeom prst="rect">
            <a:avLst/>
          </a:prstGeom>
          <a:noFill/>
        </p:spPr>
        <p:txBody>
          <a:bodyPr wrap="square">
            <a:spAutoFit/>
          </a:bodyPr>
          <a:lstStyle/>
          <a:p>
            <a:pPr algn="ctr">
              <a:lnSpc>
                <a:spcPct val="150000"/>
              </a:lnSpc>
            </a:pPr>
            <a:r>
              <a:rPr lang="en-US" sz="1800" b="1" dirty="0"/>
              <a:t>Model</a:t>
            </a:r>
          </a:p>
        </p:txBody>
      </p:sp>
      <p:cxnSp>
        <p:nvCxnSpPr>
          <p:cNvPr id="7" name="Straight Arrow Connector 6">
            <a:extLst>
              <a:ext uri="{FF2B5EF4-FFF2-40B4-BE49-F238E27FC236}">
                <a16:creationId xmlns:a16="http://schemas.microsoft.com/office/drawing/2014/main" id="{31501CAD-3908-4ADD-83F6-4F915E0A9030}"/>
              </a:ext>
            </a:extLst>
          </p:cNvPr>
          <p:cNvCxnSpPr/>
          <p:nvPr/>
        </p:nvCxnSpPr>
        <p:spPr>
          <a:xfrm>
            <a:off x="4072379" y="2630078"/>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3F55C3A-88A5-4252-973B-79A217FFD80F}"/>
              </a:ext>
            </a:extLst>
          </p:cNvPr>
          <p:cNvCxnSpPr/>
          <p:nvPr/>
        </p:nvCxnSpPr>
        <p:spPr>
          <a:xfrm>
            <a:off x="4072379" y="299929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976CD49-434D-4129-BD9D-7B15623017C6}"/>
              </a:ext>
            </a:extLst>
          </p:cNvPr>
          <p:cNvSpPr txBox="1"/>
          <p:nvPr/>
        </p:nvSpPr>
        <p:spPr>
          <a:xfrm>
            <a:off x="2588051" y="2330962"/>
            <a:ext cx="2135956" cy="464871"/>
          </a:xfrm>
          <a:prstGeom prst="rect">
            <a:avLst/>
          </a:prstGeom>
          <a:noFill/>
        </p:spPr>
        <p:txBody>
          <a:bodyPr wrap="square">
            <a:spAutoFit/>
          </a:bodyPr>
          <a:lstStyle/>
          <a:p>
            <a:pPr algn="ctr">
              <a:lnSpc>
                <a:spcPct val="150000"/>
              </a:lnSpc>
            </a:pPr>
            <a:r>
              <a:rPr lang="en-US" sz="1800" dirty="0"/>
              <a:t>Input 1</a:t>
            </a:r>
          </a:p>
        </p:txBody>
      </p:sp>
      <p:sp>
        <p:nvSpPr>
          <p:cNvPr id="10" name="TextBox 9">
            <a:extLst>
              <a:ext uri="{FF2B5EF4-FFF2-40B4-BE49-F238E27FC236}">
                <a16:creationId xmlns:a16="http://schemas.microsoft.com/office/drawing/2014/main" id="{CA5BB1F5-DC09-4ECA-9DFD-B0533CF5818F}"/>
              </a:ext>
            </a:extLst>
          </p:cNvPr>
          <p:cNvSpPr txBox="1"/>
          <p:nvPr/>
        </p:nvSpPr>
        <p:spPr>
          <a:xfrm>
            <a:off x="2592765" y="2693410"/>
            <a:ext cx="2135956" cy="464871"/>
          </a:xfrm>
          <a:prstGeom prst="rect">
            <a:avLst/>
          </a:prstGeom>
          <a:noFill/>
        </p:spPr>
        <p:txBody>
          <a:bodyPr wrap="square">
            <a:spAutoFit/>
          </a:bodyPr>
          <a:lstStyle/>
          <a:p>
            <a:pPr algn="ctr">
              <a:lnSpc>
                <a:spcPct val="150000"/>
              </a:lnSpc>
            </a:pPr>
            <a:r>
              <a:rPr lang="en-US" sz="1800" dirty="0"/>
              <a:t>Input 2</a:t>
            </a:r>
          </a:p>
        </p:txBody>
      </p:sp>
      <p:cxnSp>
        <p:nvCxnSpPr>
          <p:cNvPr id="11" name="Straight Arrow Connector 10">
            <a:extLst>
              <a:ext uri="{FF2B5EF4-FFF2-40B4-BE49-F238E27FC236}">
                <a16:creationId xmlns:a16="http://schemas.microsoft.com/office/drawing/2014/main" id="{2D197315-F3AC-45BD-9A2F-6C586D43C0F0}"/>
              </a:ext>
            </a:extLst>
          </p:cNvPr>
          <p:cNvCxnSpPr/>
          <p:nvPr/>
        </p:nvCxnSpPr>
        <p:spPr>
          <a:xfrm>
            <a:off x="4072379" y="419423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9389AB2-0D27-4015-BA27-4414547D6079}"/>
              </a:ext>
            </a:extLst>
          </p:cNvPr>
          <p:cNvSpPr txBox="1"/>
          <p:nvPr/>
        </p:nvSpPr>
        <p:spPr>
          <a:xfrm>
            <a:off x="2588051" y="3895119"/>
            <a:ext cx="2135956" cy="464871"/>
          </a:xfrm>
          <a:prstGeom prst="rect">
            <a:avLst/>
          </a:prstGeom>
          <a:noFill/>
        </p:spPr>
        <p:txBody>
          <a:bodyPr wrap="square">
            <a:spAutoFit/>
          </a:bodyPr>
          <a:lstStyle/>
          <a:p>
            <a:pPr algn="ctr">
              <a:lnSpc>
                <a:spcPct val="150000"/>
              </a:lnSpc>
            </a:pPr>
            <a:r>
              <a:rPr lang="en-US" sz="1800" dirty="0"/>
              <a:t>Input n</a:t>
            </a:r>
          </a:p>
        </p:txBody>
      </p:sp>
      <p:sp>
        <p:nvSpPr>
          <p:cNvPr id="13" name="TextBox 12">
            <a:extLst>
              <a:ext uri="{FF2B5EF4-FFF2-40B4-BE49-F238E27FC236}">
                <a16:creationId xmlns:a16="http://schemas.microsoft.com/office/drawing/2014/main" id="{0F5D1EDF-F0C0-4309-A548-690C8365EF02}"/>
              </a:ext>
            </a:extLst>
          </p:cNvPr>
          <p:cNvSpPr txBox="1"/>
          <p:nvPr/>
        </p:nvSpPr>
        <p:spPr>
          <a:xfrm>
            <a:off x="2588051" y="3305181"/>
            <a:ext cx="2135956" cy="464871"/>
          </a:xfrm>
          <a:prstGeom prst="rect">
            <a:avLst/>
          </a:prstGeom>
          <a:noFill/>
        </p:spPr>
        <p:txBody>
          <a:bodyPr wrap="square">
            <a:spAutoFit/>
          </a:bodyPr>
          <a:lstStyle/>
          <a:p>
            <a:pPr algn="ctr">
              <a:lnSpc>
                <a:spcPct val="150000"/>
              </a:lnSpc>
            </a:pPr>
            <a:r>
              <a:rPr lang="en-US" sz="1800" dirty="0"/>
              <a:t>…</a:t>
            </a:r>
          </a:p>
        </p:txBody>
      </p:sp>
      <p:cxnSp>
        <p:nvCxnSpPr>
          <p:cNvPr id="14" name="Straight Arrow Connector 13">
            <a:extLst>
              <a:ext uri="{FF2B5EF4-FFF2-40B4-BE49-F238E27FC236}">
                <a16:creationId xmlns:a16="http://schemas.microsoft.com/office/drawing/2014/main" id="{D23D9BEC-C7FF-4BD4-B2C0-7C0318129EEC}"/>
              </a:ext>
            </a:extLst>
          </p:cNvPr>
          <p:cNvCxnSpPr/>
          <p:nvPr/>
        </p:nvCxnSpPr>
        <p:spPr>
          <a:xfrm>
            <a:off x="7239000" y="3386578"/>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8DEB890-49E2-4CD9-AD39-9CF308E43133}"/>
              </a:ext>
            </a:extLst>
          </p:cNvPr>
          <p:cNvSpPr txBox="1"/>
          <p:nvPr/>
        </p:nvSpPr>
        <p:spPr>
          <a:xfrm>
            <a:off x="7595254" y="2969187"/>
            <a:ext cx="2135956" cy="880369"/>
          </a:xfrm>
          <a:prstGeom prst="rect">
            <a:avLst/>
          </a:prstGeom>
          <a:noFill/>
        </p:spPr>
        <p:txBody>
          <a:bodyPr wrap="square">
            <a:spAutoFit/>
          </a:bodyPr>
          <a:lstStyle/>
          <a:p>
            <a:pPr algn="ctr">
              <a:lnSpc>
                <a:spcPct val="150000"/>
              </a:lnSpc>
            </a:pPr>
            <a:r>
              <a:rPr lang="en-US" sz="1800" dirty="0"/>
              <a:t>Output</a:t>
            </a:r>
            <a:br>
              <a:rPr lang="en-US" sz="1800" dirty="0"/>
            </a:br>
            <a:r>
              <a:rPr lang="en-US" sz="1800" dirty="0"/>
              <a:t>(prediction)</a:t>
            </a:r>
          </a:p>
        </p:txBody>
      </p:sp>
    </p:spTree>
    <p:extLst>
      <p:ext uri="{BB962C8B-B14F-4D97-AF65-F5344CB8AC3E}">
        <p14:creationId xmlns:p14="http://schemas.microsoft.com/office/powerpoint/2010/main" val="3287670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1CBAB6-BB29-4434-A9A5-5B6C05BD1B29}"/>
              </a:ext>
            </a:extLst>
          </p:cNvPr>
          <p:cNvSpPr txBox="1"/>
          <p:nvPr/>
        </p:nvSpPr>
        <p:spPr>
          <a:xfrm>
            <a:off x="923191" y="670567"/>
            <a:ext cx="9741877" cy="1708160"/>
          </a:xfrm>
          <a:prstGeom prst="rect">
            <a:avLst/>
          </a:prstGeom>
          <a:noFill/>
        </p:spPr>
        <p:txBody>
          <a:bodyPr wrap="square" rtlCol="0">
            <a:spAutoFit/>
          </a:bodyPr>
          <a:lstStyle/>
          <a:p>
            <a:pPr>
              <a:lnSpc>
                <a:spcPct val="150000"/>
              </a:lnSpc>
            </a:pPr>
            <a:r>
              <a:rPr lang="en-US" sz="2000" b="1" dirty="0"/>
              <a:t>Features</a:t>
            </a:r>
          </a:p>
          <a:p>
            <a:pPr>
              <a:lnSpc>
                <a:spcPct val="150000"/>
              </a:lnSpc>
            </a:pPr>
            <a:r>
              <a:rPr lang="en-US" sz="2000" b="1" dirty="0"/>
              <a:t>Qualitative – </a:t>
            </a:r>
            <a:r>
              <a:rPr lang="en-US" sz="2000" dirty="0"/>
              <a:t>categorical data (finite number of categories or groups)</a:t>
            </a:r>
          </a:p>
          <a:p>
            <a:pPr>
              <a:lnSpc>
                <a:spcPct val="150000"/>
              </a:lnSpc>
            </a:pPr>
            <a:endParaRPr lang="en-US" dirty="0"/>
          </a:p>
          <a:p>
            <a:endParaRPr lang="LID4096" dirty="0"/>
          </a:p>
        </p:txBody>
      </p:sp>
      <p:pic>
        <p:nvPicPr>
          <p:cNvPr id="1026" name="Picture 2" descr="World flags clipart - Etsy.de">
            <a:extLst>
              <a:ext uri="{FF2B5EF4-FFF2-40B4-BE49-F238E27FC236}">
                <a16:creationId xmlns:a16="http://schemas.microsoft.com/office/drawing/2014/main" id="{188F403E-20D1-4B6C-84B2-90062344B52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407" t="9778" r="10000" b="9778"/>
          <a:stretch/>
        </p:blipFill>
        <p:spPr bwMode="auto">
          <a:xfrm>
            <a:off x="6126480" y="1879600"/>
            <a:ext cx="4641496" cy="463295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FC9AEC7-BB88-4F17-B89A-0D17A7B2CADA}"/>
              </a:ext>
            </a:extLst>
          </p:cNvPr>
          <p:cNvPicPr>
            <a:picLocks noChangeAspect="1"/>
          </p:cNvPicPr>
          <p:nvPr/>
        </p:nvPicPr>
        <p:blipFill rotWithShape="1">
          <a:blip r:embed="rId3"/>
          <a:srcRect t="2711"/>
          <a:stretch/>
        </p:blipFill>
        <p:spPr>
          <a:xfrm>
            <a:off x="1292599" y="2763520"/>
            <a:ext cx="3734321" cy="2947242"/>
          </a:xfrm>
          <a:prstGeom prst="rect">
            <a:avLst/>
          </a:prstGeom>
        </p:spPr>
      </p:pic>
      <p:sp>
        <p:nvSpPr>
          <p:cNvPr id="5" name="Rectangle 4">
            <a:extLst>
              <a:ext uri="{FF2B5EF4-FFF2-40B4-BE49-F238E27FC236}">
                <a16:creationId xmlns:a16="http://schemas.microsoft.com/office/drawing/2014/main" id="{598A9670-0005-42C5-892B-6F1C63B641BE}"/>
              </a:ext>
            </a:extLst>
          </p:cNvPr>
          <p:cNvSpPr/>
          <p:nvPr/>
        </p:nvSpPr>
        <p:spPr>
          <a:xfrm>
            <a:off x="3119120" y="2926080"/>
            <a:ext cx="5445760" cy="1869440"/>
          </a:xfrm>
          <a:prstGeom prst="rect">
            <a:avLst/>
          </a:prstGeom>
          <a:solidFill>
            <a:schemeClr val="bg1"/>
          </a:solid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6" name="TextBox 5">
            <a:extLst>
              <a:ext uri="{FF2B5EF4-FFF2-40B4-BE49-F238E27FC236}">
                <a16:creationId xmlns:a16="http://schemas.microsoft.com/office/drawing/2014/main" id="{A3E45991-33AB-46D9-A027-8B0C4216D737}"/>
              </a:ext>
            </a:extLst>
          </p:cNvPr>
          <p:cNvSpPr txBox="1"/>
          <p:nvPr/>
        </p:nvSpPr>
        <p:spPr>
          <a:xfrm>
            <a:off x="4069080" y="3383746"/>
            <a:ext cx="3545840" cy="954107"/>
          </a:xfrm>
          <a:prstGeom prst="rect">
            <a:avLst/>
          </a:prstGeom>
          <a:noFill/>
        </p:spPr>
        <p:txBody>
          <a:bodyPr wrap="square" rtlCol="0">
            <a:spAutoFit/>
          </a:bodyPr>
          <a:lstStyle/>
          <a:p>
            <a:pPr algn="ctr"/>
            <a:r>
              <a:rPr lang="en-US" sz="2800" b="1" dirty="0">
                <a:solidFill>
                  <a:srgbClr val="FF0000"/>
                </a:solidFill>
              </a:rPr>
              <a:t>Nominal Data</a:t>
            </a:r>
            <a:br>
              <a:rPr lang="en-US" sz="2800" b="1" dirty="0">
                <a:solidFill>
                  <a:srgbClr val="FF0000"/>
                </a:solidFill>
              </a:rPr>
            </a:br>
            <a:r>
              <a:rPr lang="en-US" sz="2800" b="1" dirty="0">
                <a:solidFill>
                  <a:srgbClr val="FF0000"/>
                </a:solidFill>
              </a:rPr>
              <a:t>(no inherent order)</a:t>
            </a:r>
            <a:endParaRPr lang="LID4096" sz="2800" b="1" dirty="0">
              <a:solidFill>
                <a:srgbClr val="FF0000"/>
              </a:solidFill>
            </a:endParaRPr>
          </a:p>
        </p:txBody>
      </p:sp>
    </p:spTree>
    <p:extLst>
      <p:ext uri="{BB962C8B-B14F-4D97-AF65-F5344CB8AC3E}">
        <p14:creationId xmlns:p14="http://schemas.microsoft.com/office/powerpoint/2010/main" val="289948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1CBAB6-BB29-4434-A9A5-5B6C05BD1B29}"/>
              </a:ext>
            </a:extLst>
          </p:cNvPr>
          <p:cNvSpPr txBox="1"/>
          <p:nvPr/>
        </p:nvSpPr>
        <p:spPr>
          <a:xfrm>
            <a:off x="923191" y="670567"/>
            <a:ext cx="9741877" cy="2169825"/>
          </a:xfrm>
          <a:prstGeom prst="rect">
            <a:avLst/>
          </a:prstGeom>
          <a:noFill/>
        </p:spPr>
        <p:txBody>
          <a:bodyPr wrap="square" rtlCol="0">
            <a:spAutoFit/>
          </a:bodyPr>
          <a:lstStyle/>
          <a:p>
            <a:pPr>
              <a:lnSpc>
                <a:spcPct val="150000"/>
              </a:lnSpc>
            </a:pPr>
            <a:r>
              <a:rPr lang="en-US" sz="2000" b="1" dirty="0"/>
              <a:t>One-Hot Encoding</a:t>
            </a:r>
          </a:p>
          <a:p>
            <a:pPr>
              <a:lnSpc>
                <a:spcPct val="150000"/>
              </a:lnSpc>
            </a:pPr>
            <a:r>
              <a:rPr lang="en-US" sz="2000" b="1" dirty="0"/>
              <a:t>Every time we just focus on a specific category and label data from that category 1, and all the others are 0</a:t>
            </a:r>
          </a:p>
          <a:p>
            <a:pPr>
              <a:lnSpc>
                <a:spcPct val="150000"/>
              </a:lnSpc>
            </a:pPr>
            <a:endParaRPr lang="en-US" dirty="0"/>
          </a:p>
          <a:p>
            <a:endParaRPr lang="LID4096" dirty="0"/>
          </a:p>
        </p:txBody>
      </p:sp>
      <p:graphicFrame>
        <p:nvGraphicFramePr>
          <p:cNvPr id="3" name="Table 6">
            <a:extLst>
              <a:ext uri="{FF2B5EF4-FFF2-40B4-BE49-F238E27FC236}">
                <a16:creationId xmlns:a16="http://schemas.microsoft.com/office/drawing/2014/main" id="{81178869-3D97-4946-97A3-EAC8156D1874}"/>
              </a:ext>
            </a:extLst>
          </p:cNvPr>
          <p:cNvGraphicFramePr>
            <a:graphicFrameLocks noGrp="1"/>
          </p:cNvGraphicFramePr>
          <p:nvPr>
            <p:extLst>
              <p:ext uri="{D42A27DB-BD31-4B8C-83A1-F6EECF244321}">
                <p14:modId xmlns:p14="http://schemas.microsoft.com/office/powerpoint/2010/main" val="1770132498"/>
              </p:ext>
            </p:extLst>
          </p:nvPr>
        </p:nvGraphicFramePr>
        <p:xfrm>
          <a:off x="3325090" y="3015826"/>
          <a:ext cx="5355772" cy="1844040"/>
        </p:xfrm>
        <a:graphic>
          <a:graphicData uri="http://schemas.openxmlformats.org/drawingml/2006/table">
            <a:tbl>
              <a:tblPr firstRow="1" bandRow="1">
                <a:tableStyleId>{5C22544A-7EE6-4342-B048-85BDC9FD1C3A}</a:tableStyleId>
              </a:tblPr>
              <a:tblGrid>
                <a:gridCol w="2677886">
                  <a:extLst>
                    <a:ext uri="{9D8B030D-6E8A-4147-A177-3AD203B41FA5}">
                      <a16:colId xmlns:a16="http://schemas.microsoft.com/office/drawing/2014/main" val="3170624086"/>
                    </a:ext>
                  </a:extLst>
                </a:gridCol>
                <a:gridCol w="2677886">
                  <a:extLst>
                    <a:ext uri="{9D8B030D-6E8A-4147-A177-3AD203B41FA5}">
                      <a16:colId xmlns:a16="http://schemas.microsoft.com/office/drawing/2014/main" val="2438505090"/>
                    </a:ext>
                  </a:extLst>
                </a:gridCol>
              </a:tblGrid>
              <a:tr h="370840">
                <a:tc>
                  <a:txBody>
                    <a:bodyPr/>
                    <a:lstStyle/>
                    <a:p>
                      <a:r>
                        <a:rPr lang="en-US" dirty="0"/>
                        <a:t>Country </a:t>
                      </a:r>
                      <a:endParaRPr lang="LID4096" dirty="0"/>
                    </a:p>
                  </a:txBody>
                  <a:tcPr/>
                </a:tc>
                <a:tc>
                  <a:txBody>
                    <a:bodyPr/>
                    <a:lstStyle/>
                    <a:p>
                      <a:r>
                        <a:rPr lang="en-US" dirty="0"/>
                        <a:t>One-Hot Encoding</a:t>
                      </a:r>
                      <a:endParaRPr lang="LID4096" dirty="0"/>
                    </a:p>
                  </a:txBody>
                  <a:tcPr/>
                </a:tc>
                <a:extLst>
                  <a:ext uri="{0D108BD9-81ED-4DB2-BD59-A6C34878D82A}">
                    <a16:rowId xmlns:a16="http://schemas.microsoft.com/office/drawing/2014/main" val="810076905"/>
                  </a:ext>
                </a:extLst>
              </a:tr>
              <a:tr h="370840">
                <a:tc>
                  <a:txBody>
                    <a:bodyPr/>
                    <a:lstStyle/>
                    <a:p>
                      <a:r>
                        <a:rPr lang="en-US" dirty="0"/>
                        <a:t>Japan</a:t>
                      </a:r>
                      <a:endParaRPr lang="LID4096" dirty="0"/>
                    </a:p>
                  </a:txBody>
                  <a:tcPr/>
                </a:tc>
                <a:tc>
                  <a:txBody>
                    <a:bodyPr/>
                    <a:lstStyle/>
                    <a:p>
                      <a:r>
                        <a:rPr lang="en-US" dirty="0"/>
                        <a:t>1,0,0,0</a:t>
                      </a:r>
                      <a:endParaRPr lang="LID4096" dirty="0"/>
                    </a:p>
                  </a:txBody>
                  <a:tcPr/>
                </a:tc>
                <a:extLst>
                  <a:ext uri="{0D108BD9-81ED-4DB2-BD59-A6C34878D82A}">
                    <a16:rowId xmlns:a16="http://schemas.microsoft.com/office/drawing/2014/main" val="2630189517"/>
                  </a:ext>
                </a:extLst>
              </a:tr>
              <a:tr h="370840">
                <a:tc>
                  <a:txBody>
                    <a:bodyPr/>
                    <a:lstStyle/>
                    <a:p>
                      <a:r>
                        <a:rPr lang="en-US" dirty="0"/>
                        <a:t>China</a:t>
                      </a:r>
                      <a:endParaRPr lang="LID4096" dirty="0"/>
                    </a:p>
                  </a:txBody>
                  <a:tcPr/>
                </a:tc>
                <a:tc>
                  <a:txBody>
                    <a:bodyPr/>
                    <a:lstStyle/>
                    <a:p>
                      <a:r>
                        <a:rPr lang="en-US" dirty="0"/>
                        <a:t>0,1,0,0</a:t>
                      </a:r>
                      <a:endParaRPr lang="LID4096" dirty="0"/>
                    </a:p>
                  </a:txBody>
                  <a:tcPr/>
                </a:tc>
                <a:extLst>
                  <a:ext uri="{0D108BD9-81ED-4DB2-BD59-A6C34878D82A}">
                    <a16:rowId xmlns:a16="http://schemas.microsoft.com/office/drawing/2014/main" val="2665765952"/>
                  </a:ext>
                </a:extLst>
              </a:tr>
              <a:tr h="185420">
                <a:tc>
                  <a:txBody>
                    <a:bodyPr/>
                    <a:lstStyle/>
                    <a:p>
                      <a:r>
                        <a:rPr lang="en-US" dirty="0"/>
                        <a:t>Germany</a:t>
                      </a:r>
                    </a:p>
                  </a:txBody>
                  <a:tcPr/>
                </a:tc>
                <a:tc>
                  <a:txBody>
                    <a:bodyPr/>
                    <a:lstStyle/>
                    <a:p>
                      <a:r>
                        <a:rPr lang="en-US" dirty="0"/>
                        <a:t>0,0,1,0</a:t>
                      </a:r>
                      <a:endParaRPr lang="LID4096" dirty="0"/>
                    </a:p>
                  </a:txBody>
                  <a:tcPr/>
                </a:tc>
                <a:extLst>
                  <a:ext uri="{0D108BD9-81ED-4DB2-BD59-A6C34878D82A}">
                    <a16:rowId xmlns:a16="http://schemas.microsoft.com/office/drawing/2014/main" val="3678279739"/>
                  </a:ext>
                </a:extLst>
              </a:tr>
              <a:tr h="185420">
                <a:tc>
                  <a:txBody>
                    <a:bodyPr/>
                    <a:lstStyle/>
                    <a:p>
                      <a:r>
                        <a:rPr lang="en-US" dirty="0"/>
                        <a:t>Canada</a:t>
                      </a:r>
                    </a:p>
                  </a:txBody>
                  <a:tcPr/>
                </a:tc>
                <a:tc>
                  <a:txBody>
                    <a:bodyPr/>
                    <a:lstStyle/>
                    <a:p>
                      <a:r>
                        <a:rPr lang="en-US" dirty="0"/>
                        <a:t>0,0,0,1</a:t>
                      </a:r>
                      <a:endParaRPr lang="LID4096" dirty="0"/>
                    </a:p>
                  </a:txBody>
                  <a:tcPr/>
                </a:tc>
                <a:extLst>
                  <a:ext uri="{0D108BD9-81ED-4DB2-BD59-A6C34878D82A}">
                    <a16:rowId xmlns:a16="http://schemas.microsoft.com/office/drawing/2014/main" val="1370385061"/>
                  </a:ext>
                </a:extLst>
              </a:tr>
            </a:tbl>
          </a:graphicData>
        </a:graphic>
      </p:graphicFrame>
    </p:spTree>
    <p:extLst>
      <p:ext uri="{BB962C8B-B14F-4D97-AF65-F5344CB8AC3E}">
        <p14:creationId xmlns:p14="http://schemas.microsoft.com/office/powerpoint/2010/main" val="28677332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as leben änderungen - human age stock-grafiken, -clipart, -cartoons und -symbole">
            <a:extLst>
              <a:ext uri="{FF2B5EF4-FFF2-40B4-BE49-F238E27FC236}">
                <a16:creationId xmlns:a16="http://schemas.microsoft.com/office/drawing/2014/main" id="{248636D7-936D-4FCB-95D5-CAC1729582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6730" y="2156957"/>
            <a:ext cx="9398338" cy="393133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41CBAB6-BB29-4434-A9A5-5B6C05BD1B29}"/>
              </a:ext>
            </a:extLst>
          </p:cNvPr>
          <p:cNvSpPr txBox="1"/>
          <p:nvPr/>
        </p:nvSpPr>
        <p:spPr>
          <a:xfrm>
            <a:off x="923191" y="670567"/>
            <a:ext cx="9741877" cy="1708160"/>
          </a:xfrm>
          <a:prstGeom prst="rect">
            <a:avLst/>
          </a:prstGeom>
          <a:noFill/>
        </p:spPr>
        <p:txBody>
          <a:bodyPr wrap="square" rtlCol="0">
            <a:spAutoFit/>
          </a:bodyPr>
          <a:lstStyle/>
          <a:p>
            <a:pPr>
              <a:lnSpc>
                <a:spcPct val="150000"/>
              </a:lnSpc>
            </a:pPr>
            <a:r>
              <a:rPr lang="en-US" sz="2000" b="1" dirty="0"/>
              <a:t>Features</a:t>
            </a:r>
          </a:p>
          <a:p>
            <a:pPr>
              <a:lnSpc>
                <a:spcPct val="150000"/>
              </a:lnSpc>
            </a:pPr>
            <a:r>
              <a:rPr lang="en-US" sz="2000" b="1" dirty="0"/>
              <a:t>Qualitative – </a:t>
            </a:r>
            <a:r>
              <a:rPr lang="en-US" sz="2000" dirty="0"/>
              <a:t>categorical data (finite number of categories or groups)</a:t>
            </a:r>
          </a:p>
          <a:p>
            <a:pPr>
              <a:lnSpc>
                <a:spcPct val="150000"/>
              </a:lnSpc>
            </a:pPr>
            <a:endParaRPr lang="en-US" dirty="0"/>
          </a:p>
          <a:p>
            <a:endParaRPr lang="LID4096" dirty="0"/>
          </a:p>
        </p:txBody>
      </p:sp>
      <p:sp>
        <p:nvSpPr>
          <p:cNvPr id="5" name="Rectangle 4">
            <a:extLst>
              <a:ext uri="{FF2B5EF4-FFF2-40B4-BE49-F238E27FC236}">
                <a16:creationId xmlns:a16="http://schemas.microsoft.com/office/drawing/2014/main" id="{598A9670-0005-42C5-892B-6F1C63B641BE}"/>
              </a:ext>
            </a:extLst>
          </p:cNvPr>
          <p:cNvSpPr/>
          <p:nvPr/>
        </p:nvSpPr>
        <p:spPr>
          <a:xfrm>
            <a:off x="3119120" y="2926080"/>
            <a:ext cx="5445760" cy="1869440"/>
          </a:xfrm>
          <a:prstGeom prst="rect">
            <a:avLst/>
          </a:prstGeom>
          <a:solidFill>
            <a:schemeClr val="bg1"/>
          </a:solid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6" name="TextBox 5">
            <a:extLst>
              <a:ext uri="{FF2B5EF4-FFF2-40B4-BE49-F238E27FC236}">
                <a16:creationId xmlns:a16="http://schemas.microsoft.com/office/drawing/2014/main" id="{A3E45991-33AB-46D9-A027-8B0C4216D737}"/>
              </a:ext>
            </a:extLst>
          </p:cNvPr>
          <p:cNvSpPr txBox="1"/>
          <p:nvPr/>
        </p:nvSpPr>
        <p:spPr>
          <a:xfrm>
            <a:off x="4069080" y="3383746"/>
            <a:ext cx="3545840" cy="954107"/>
          </a:xfrm>
          <a:prstGeom prst="rect">
            <a:avLst/>
          </a:prstGeom>
          <a:noFill/>
        </p:spPr>
        <p:txBody>
          <a:bodyPr wrap="square" rtlCol="0">
            <a:spAutoFit/>
          </a:bodyPr>
          <a:lstStyle/>
          <a:p>
            <a:pPr algn="ctr"/>
            <a:r>
              <a:rPr lang="en-US" sz="2800" b="1" dirty="0">
                <a:solidFill>
                  <a:srgbClr val="FF0000"/>
                </a:solidFill>
              </a:rPr>
              <a:t>Ordinal Data</a:t>
            </a:r>
            <a:br>
              <a:rPr lang="en-US" sz="2800" b="1" dirty="0">
                <a:solidFill>
                  <a:srgbClr val="FF0000"/>
                </a:solidFill>
              </a:rPr>
            </a:br>
            <a:r>
              <a:rPr lang="en-US" sz="2800" b="1" dirty="0">
                <a:solidFill>
                  <a:srgbClr val="FF0000"/>
                </a:solidFill>
              </a:rPr>
              <a:t>(inherent order)</a:t>
            </a:r>
            <a:endParaRPr lang="LID4096" sz="2800" b="1" dirty="0">
              <a:solidFill>
                <a:srgbClr val="FF0000"/>
              </a:solidFill>
            </a:endParaRPr>
          </a:p>
        </p:txBody>
      </p:sp>
    </p:spTree>
    <p:extLst>
      <p:ext uri="{BB962C8B-B14F-4D97-AF65-F5344CB8AC3E}">
        <p14:creationId xmlns:p14="http://schemas.microsoft.com/office/powerpoint/2010/main" val="2947936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933</TotalTime>
  <Words>1426</Words>
  <Application>Microsoft Office PowerPoint</Application>
  <PresentationFormat>Widescreen</PresentationFormat>
  <Paragraphs>230</Paragraphs>
  <Slides>26</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Asieh Daneshi</dc:creator>
  <cp:lastModifiedBy>Asieh Daneshi</cp:lastModifiedBy>
  <cp:revision>58</cp:revision>
  <dcterms:created xsi:type="dcterms:W3CDTF">2024-07-18T09:22:09Z</dcterms:created>
  <dcterms:modified xsi:type="dcterms:W3CDTF">2024-07-25T13:46:29Z</dcterms:modified>
</cp:coreProperties>
</file>

<file path=docProps/thumbnail.jpeg>
</file>